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5120" r:id="rId4"/>
  </p:sldMasterIdLst>
  <p:notesMasterIdLst>
    <p:notesMasterId r:id="rId6"/>
  </p:notesMasterIdLst>
  <p:handoutMasterIdLst>
    <p:handoutMasterId r:id="rId7"/>
  </p:handoutMasterIdLst>
  <p:sldIdLst>
    <p:sldId id="2147483459" r:id="rId5"/>
  </p:sldIdLst>
  <p:sldSz cx="9906000" cy="6858000" type="A4"/>
  <p:notesSz cx="6735763" cy="9866313"/>
  <p:custShowLst>
    <p:custShow name="Format Guide Workshop" id="0">
      <p:sldLst/>
    </p:custShow>
  </p:custShowLst>
  <p:custDataLst>
    <p:tags r:id="rId8"/>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385" userDrawn="1">
          <p15:clr>
            <a:srgbClr val="A4A3A4"/>
          </p15:clr>
        </p15:guide>
        <p15:guide id="2" pos="2213" userDrawn="1">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 id="{CEEFAF44-7817-F617-CD28-918FF1F75679}" name="Naho Oie" initials="NO" userId="S::Naho.Oie@jp.ey.com::75593d79-8f66-42a1-b1f2-b514a159efe5" providerId="AD"/>
  <p188:author id="{F9BDFEBE-B8CF-2184-A839-C7B3BF96691F}" name="夏音 江木" initials="夏江" userId="S::kanon.egi@toppan.co.jp::5f88f5df-a9f6-4f8f-9037-963cf7c55798" providerId="AD"/>
  <p188:author id="{D641C3BF-DBB0-B40F-171C-A7409CB67722}" name="Yusuke Kuwae" initials="YK" userId="S::Yusuke.Kuwae@jp.ey.com::c1297040-660a-44a2-8e5c-da6b6480dbd3" providerId="AD"/>
  <p188:author id="{B997C7DB-2ADF-0960-DEFC-BF5583E1CDA4}" name="Kosuke Tominaga" initials="KT" userId="S::Kosuke.Tominaga@jp.ey.com::af7ac3c0-d98d-4917-8ccb-c82c3bd80f6d"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00000"/>
    <a:srgbClr val="33CCFF"/>
    <a:srgbClr val="747480"/>
    <a:srgbClr val="89FFE9"/>
    <a:srgbClr val="CCEBFA"/>
    <a:srgbClr val="FFC000"/>
    <a:srgbClr val="575757"/>
    <a:srgbClr val="1493D2"/>
    <a:srgbClr val="00FFCC"/>
    <a:srgbClr val="FFCC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C6983DD0-090E-4CB0-8191-AB4709CFE3FA}" v="2" dt="2025-06-13T12:45:50.525"/>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7292A2E-F333-43FB-9621-5CBBE7FDCDCB}" styleName="淡色スタイル 2 - アクセント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slideViewPr>
    <p:cSldViewPr snapToGrid="0">
      <p:cViewPr>
        <p:scale>
          <a:sx n="1" d="2"/>
          <a:sy n="1" d="2"/>
        </p:scale>
        <p:origin x="0" y="0"/>
      </p:cViewPr>
      <p:guideLst>
        <p:guide orient="horz" pos="3385"/>
        <p:guide pos="2213"/>
      </p:guideLst>
    </p:cSldViewPr>
  </p:slideViewPr>
  <p:notesViewPr>
    <p:cSldViewPr snapToGrid="0">
      <p:cViewPr>
        <p:scale>
          <a:sx n="1" d="2"/>
          <a:sy n="1" d="2"/>
        </p:scale>
        <p:origin x="0" y="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gs" Target="tags/tag1.xml"/><Relationship Id="rId13"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handoutMaster" Target="handoutMasters/handoutMaster1.xml"/><Relationship Id="rId12" Type="http://schemas.openxmlformats.org/officeDocument/2006/relationships/theme" Target="theme/theme1.xml"/><Relationship Id="rId2" Type="http://schemas.openxmlformats.org/officeDocument/2006/relationships/customXml" Target="../customXml/item2.xml"/><Relationship Id="rId16" Type="http://schemas.microsoft.com/office/2018/10/relationships/authors" Target="authors.xml"/><Relationship Id="rId1" Type="http://schemas.openxmlformats.org/officeDocument/2006/relationships/customXml" Target="../customXml/item1.xml"/><Relationship Id="rId6" Type="http://schemas.openxmlformats.org/officeDocument/2006/relationships/notesMaster" Target="notesMasters/notesMaster1.xml"/><Relationship Id="rId11" Type="http://schemas.openxmlformats.org/officeDocument/2006/relationships/viewProps" Target="viewProps.xml"/><Relationship Id="rId5" Type="http://schemas.openxmlformats.org/officeDocument/2006/relationships/slide" Target="slides/slide1.xml"/><Relationship Id="rId15" Type="http://schemas.microsoft.com/office/2015/10/relationships/revisionInfo" Target="revisionInfo.xml"/><Relationship Id="rId10"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commentAuthors" Target="commentAuthors.xml"/><Relationship Id="rId14"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Kenta Sakata" userId="27b71cc4-af81-49a7-b00a-dce62aebc73d" providerId="ADAL" clId="{C6983DD0-090E-4CB0-8191-AB4709CFE3FA}"/>
    <pc:docChg chg="modSld">
      <pc:chgData name="Kenta Sakata" userId="27b71cc4-af81-49a7-b00a-dce62aebc73d" providerId="ADAL" clId="{C6983DD0-090E-4CB0-8191-AB4709CFE3FA}" dt="2025-06-13T12:45:50.525" v="1" actId="207"/>
      <pc:docMkLst>
        <pc:docMk/>
      </pc:docMkLst>
      <pc:sldChg chg="modSp mod">
        <pc:chgData name="Kenta Sakata" userId="27b71cc4-af81-49a7-b00a-dce62aebc73d" providerId="ADAL" clId="{C6983DD0-090E-4CB0-8191-AB4709CFE3FA}" dt="2025-06-13T12:45:50.525" v="1" actId="207"/>
        <pc:sldMkLst>
          <pc:docMk/>
          <pc:sldMk cId="1906101637" sldId="2147483459"/>
        </pc:sldMkLst>
        <pc:spChg chg="mod">
          <ac:chgData name="Kenta Sakata" userId="27b71cc4-af81-49a7-b00a-dce62aebc73d" providerId="ADAL" clId="{C6983DD0-090E-4CB0-8191-AB4709CFE3FA}" dt="2025-06-13T12:45:50.525" v="1" actId="207"/>
          <ac:spMkLst>
            <pc:docMk/>
            <pc:sldMk cId="1906101637" sldId="2147483459"/>
            <ac:spMk id="11" creationId="{9039DD88-95D3-689D-B593-323DADF1E0F8}"/>
          </ac:spMkLst>
        </pc:spChg>
      </pc:sldChg>
    </pc:docChg>
  </pc:docChgLst>
  <pc:docChgLst>
    <pc:chgData name="Naho Oie" userId="75593d79-8f66-42a1-b1f2-b514a159efe5" providerId="ADAL" clId="{092B17AD-29DF-40D5-AAF5-19948FD186C0}"/>
    <pc:docChg chg="modSld">
      <pc:chgData name="Naho Oie" userId="75593d79-8f66-42a1-b1f2-b514a159efe5" providerId="ADAL" clId="{092B17AD-29DF-40D5-AAF5-19948FD186C0}" dt="2025-06-13T11:25:21.248" v="402" actId="14100"/>
      <pc:docMkLst>
        <pc:docMk/>
      </pc:docMkLst>
      <pc:sldChg chg="modSp mod">
        <pc:chgData name="Naho Oie" userId="75593d79-8f66-42a1-b1f2-b514a159efe5" providerId="ADAL" clId="{092B17AD-29DF-40D5-AAF5-19948FD186C0}" dt="2025-06-13T11:25:21.248" v="402" actId="14100"/>
        <pc:sldMkLst>
          <pc:docMk/>
          <pc:sldMk cId="1906101637" sldId="2147483459"/>
        </pc:sldMkLst>
        <pc:spChg chg="mod">
          <ac:chgData name="Naho Oie" userId="75593d79-8f66-42a1-b1f2-b514a159efe5" providerId="ADAL" clId="{092B17AD-29DF-40D5-AAF5-19948FD186C0}" dt="2025-06-13T11:25:21.248" v="402" actId="14100"/>
          <ac:spMkLst>
            <pc:docMk/>
            <pc:sldMk cId="1906101637" sldId="2147483459"/>
            <ac:spMk id="11" creationId="{9039DD88-95D3-689D-B593-323DADF1E0F8}"/>
          </ac:spMkLst>
        </pc:spChg>
        <pc:spChg chg="mod">
          <ac:chgData name="Naho Oie" userId="75593d79-8f66-42a1-b1f2-b514a159efe5" providerId="ADAL" clId="{092B17AD-29DF-40D5-AAF5-19948FD186C0}" dt="2025-06-13T11:24:46.402" v="389" actId="20577"/>
          <ac:spMkLst>
            <pc:docMk/>
            <pc:sldMk cId="1906101637" sldId="2147483459"/>
            <ac:spMk id="60" creationId="{0863D451-AD98-C15C-39C0-A034C9DF7869}"/>
          </ac:spMkLst>
        </pc:spChg>
      </pc:sldChg>
    </pc:docChg>
  </pc:docChgLst>
  <pc:docChgLst>
    <pc:chgData name="Naho Oie" userId="75593d79-8f66-42a1-b1f2-b514a159efe5" providerId="ADAL" clId="{A0140FF3-CBFB-4D38-BE79-27525DD7C6BB}"/>
    <pc:docChg chg="modSld">
      <pc:chgData name="Naho Oie" userId="75593d79-8f66-42a1-b1f2-b514a159efe5" providerId="ADAL" clId="{A0140FF3-CBFB-4D38-BE79-27525DD7C6BB}" dt="2025-06-10T06:40:46.477" v="27" actId="14100"/>
      <pc:docMkLst>
        <pc:docMk/>
      </pc:docMkLst>
      <pc:sldChg chg="modSp mod">
        <pc:chgData name="Naho Oie" userId="75593d79-8f66-42a1-b1f2-b514a159efe5" providerId="ADAL" clId="{A0140FF3-CBFB-4D38-BE79-27525DD7C6BB}" dt="2025-06-10T06:40:46.477" v="27" actId="14100"/>
        <pc:sldMkLst>
          <pc:docMk/>
          <pc:sldMk cId="1906101637" sldId="2147483459"/>
        </pc:sldMkLst>
        <pc:spChg chg="mod">
          <ac:chgData name="Naho Oie" userId="75593d79-8f66-42a1-b1f2-b514a159efe5" providerId="ADAL" clId="{A0140FF3-CBFB-4D38-BE79-27525DD7C6BB}" dt="2025-06-10T06:40:46.477" v="27" actId="14100"/>
          <ac:spMkLst>
            <pc:docMk/>
            <pc:sldMk cId="1906101637" sldId="2147483459"/>
            <ac:spMk id="11" creationId="{9039DD88-95D3-689D-B593-323DADF1E0F8}"/>
          </ac:spMkLst>
        </pc:spChg>
        <pc:spChg chg="mod">
          <ac:chgData name="Naho Oie" userId="75593d79-8f66-42a1-b1f2-b514a159efe5" providerId="ADAL" clId="{A0140FF3-CBFB-4D38-BE79-27525DD7C6BB}" dt="2025-06-10T06:40:37.990" v="13" actId="14100"/>
          <ac:spMkLst>
            <pc:docMk/>
            <pc:sldMk cId="1906101637" sldId="2147483459"/>
            <ac:spMk id="60" creationId="{0863D451-AD98-C15C-39C0-A034C9DF7869}"/>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6/13/2025</a:t>
            </a:fld>
            <a:endParaRPr lang="en-US" sz="80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extLst>
    <p:ext uri="{56416CCD-93CA-4268-BC5B-53C4BB910035}">
      <p15:sldGuideLst xmlns:p15="http://schemas.microsoft.com/office/powerpoint/2012/main">
        <p15:guide id="1" orient="horz" pos="3107" userDrawn="1">
          <p15:clr>
            <a:srgbClr val="F26B43"/>
          </p15:clr>
        </p15:guide>
        <p15:guide id="2" pos="2121" userDrawn="1">
          <p15:clr>
            <a:srgbClr val="F26B43"/>
          </p15:clr>
        </p15:guide>
      </p15:sldGuideLst>
    </p:ext>
  </p:extLst>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a:p>
        </p:txBody>
      </p:sp>
      <p:sp>
        <p:nvSpPr>
          <p:cNvPr id="4" name="Slide Image Placeholder 3"/>
          <p:cNvSpPr>
            <a:spLocks noGrp="1" noRot="1" noChangeAspect="1"/>
          </p:cNvSpPr>
          <p:nvPr>
            <p:ph type="sldImg" idx="2"/>
          </p:nvPr>
        </p:nvSpPr>
        <p:spPr>
          <a:xfrm>
            <a:off x="485775" y="614363"/>
            <a:ext cx="5746750" cy="3978275"/>
          </a:xfrm>
          <a:prstGeom prst="rect">
            <a:avLst/>
          </a:prstGeom>
          <a:noFill/>
          <a:ln w="9525">
            <a:solidFill>
              <a:schemeClr val="bg2"/>
            </a:solidFill>
          </a:ln>
        </p:spPr>
        <p:txBody>
          <a:bodyPr vert="horz" lIns="91697" tIns="45848" rIns="91697" bIns="45848" rtlCol="0" anchor="ctr"/>
          <a:lstStyle/>
          <a:p>
            <a:endParaRPr lang="en-US"/>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a:t>Notes view: </a:t>
            </a:r>
            <a:fld id="{128CEAFE-FA94-43E5-B0FF-D47E1CCDD1B4}" type="slidenum">
              <a:rPr lang="en-US" smtClean="0"/>
              <a:pPr/>
              <a:t>‹#›</a:t>
            </a:fld>
            <a:endParaRPr lang="en-US"/>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6/13/2025</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1D107A8-E06A-C71E-AFF5-D8AE21D05491}"/>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2B4BF337-7D48-DDA3-C991-2D6A3592C918}"/>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63CB5C0-59E6-1BCD-EDE3-0B046B3022E8}"/>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01217A6F-0CC0-7E71-EAFF-2644ED3809BD}"/>
              </a:ext>
            </a:extLst>
          </p:cNvPr>
          <p:cNvSpPr>
            <a:spLocks noGrp="1"/>
          </p:cNvSpPr>
          <p:nvPr>
            <p:ph type="sldNum" sz="quarter" idx="5"/>
          </p:nvPr>
        </p:nvSpPr>
        <p:spPr/>
        <p:txBody>
          <a:bodyPr/>
          <a:lstStyle/>
          <a:p>
            <a:r>
              <a:rPr lang="en-US"/>
              <a:t>Notes view: </a:t>
            </a:r>
            <a:fld id="{128CEAFE-FA94-43E5-B0FF-D47E1CCDD1B4}" type="slidenum">
              <a:rPr lang="en-US" smtClean="0"/>
              <a:pPr/>
              <a:t>1</a:t>
            </a:fld>
            <a:endParaRPr lang="en-US"/>
          </a:p>
        </p:txBody>
      </p:sp>
    </p:spTree>
    <p:extLst>
      <p:ext uri="{BB962C8B-B14F-4D97-AF65-F5344CB8AC3E}">
        <p14:creationId xmlns:p14="http://schemas.microsoft.com/office/powerpoint/2010/main" val="1415422933"/>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Master" Target="../slideMasters/slideMaster1.xml"/><Relationship Id="rId1" Type="http://schemas.openxmlformats.org/officeDocument/2006/relationships/tags" Target="../tags/tag3.xml"/><Relationship Id="rId4" Type="http://schemas.openxmlformats.org/officeDocument/2006/relationships/image" Target="../media/image1.emf"/></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4.xml"/><Relationship Id="rId4" Type="http://schemas.openxmlformats.org/officeDocument/2006/relationships/image" Target="../media/image1.emf"/></Relationships>
</file>

<file path=ppt/slideLayouts/_rels/slideLayout4.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5.xml"/><Relationship Id="rId4" Type="http://schemas.openxmlformats.org/officeDocument/2006/relationships/image" Target="../media/image1.emf"/></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2">
            <a:lumMod val="20000"/>
            <a:lumOff val="80000"/>
          </a:schemeClr>
        </a:solidFill>
        <a:effectLst/>
      </p:bgPr>
    </p:bg>
    <p:spTree>
      <p:nvGrpSpPr>
        <p:cNvPr id="1" name=""/>
        <p:cNvGrpSpPr/>
        <p:nvPr/>
      </p:nvGrpSpPr>
      <p:grpSpPr>
        <a:xfrm>
          <a:off x="0" y="0"/>
          <a:ext cx="0" cy="0"/>
          <a:chOff x="0" y="0"/>
          <a:chExt cx="0" cy="0"/>
        </a:xfrm>
      </p:grpSpPr>
      <p:graphicFrame>
        <p:nvGraphicFramePr>
          <p:cNvPr id="2" name="think-cell data - do not delete" hidden="1">
            <a:extLst>
              <a:ext uri="{FF2B5EF4-FFF2-40B4-BE49-F238E27FC236}">
                <a16:creationId xmlns:a16="http://schemas.microsoft.com/office/drawing/2014/main" id="{223EA5B7-208D-F70C-0F95-AE4F06FC96C3}"/>
              </a:ext>
            </a:extLst>
          </p:cNvPr>
          <p:cNvGraphicFramePr>
            <a:graphicFrameLocks noChangeAspect="1"/>
          </p:cNvGraphicFramePr>
          <p:nvPr userDrawn="1">
            <p:custDataLst>
              <p:tags r:id="rId1"/>
            </p:custDataLst>
            <p:extLst>
              <p:ext uri="{D42A27DB-BD31-4B8C-83A1-F6EECF244321}">
                <p14:modId xmlns:p14="http://schemas.microsoft.com/office/powerpoint/2010/main" val="335826994"/>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2" name="think-cell data - do not delete" hidden="1">
                        <a:extLst>
                          <a:ext uri="{FF2B5EF4-FFF2-40B4-BE49-F238E27FC236}">
                            <a16:creationId xmlns:a16="http://schemas.microsoft.com/office/drawing/2014/main" id="{223EA5B7-208D-F70C-0F95-AE4F06FC96C3}"/>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147" name="Title 1"/>
          <p:cNvSpPr>
            <a:spLocks noGrp="1"/>
          </p:cNvSpPr>
          <p:nvPr>
            <p:ph type="title"/>
          </p:nvPr>
        </p:nvSpPr>
        <p:spPr bwMode="blackWhite">
          <a:xfrm>
            <a:off x="511875" y="2851842"/>
            <a:ext cx="4014858" cy="778597"/>
          </a:xfrm>
          <a:prstGeom prst="rect">
            <a:avLst/>
          </a:prstGeom>
        </p:spPr>
        <p:txBody>
          <a:bodyPr anchor="t">
            <a:noAutofit/>
          </a:bodyPr>
          <a:lstStyle>
            <a:lvl1pPr>
              <a:defRPr sz="4000">
                <a:solidFill>
                  <a:schemeClr val="tx2"/>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a:p>
        </p:txBody>
      </p:sp>
      <p:cxnSp>
        <p:nvCxnSpPr>
          <p:cNvPr id="148" name="Straight Connector 147"/>
          <p:cNvCxnSpPr/>
          <p:nvPr userDrawn="1"/>
        </p:nvCxnSpPr>
        <p:spPr bwMode="white">
          <a:xfrm>
            <a:off x="502855" y="3680016"/>
            <a:ext cx="9405747"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7C244000-FBF9-2892-A0E2-AF8DF6F42353}"/>
              </a:ext>
            </a:extLst>
          </p:cNvPr>
          <p:cNvSpPr>
            <a:spLocks noGrp="1"/>
          </p:cNvSpPr>
          <p:nvPr>
            <p:ph type="body" sz="quarter" idx="11"/>
          </p:nvPr>
        </p:nvSpPr>
        <p:spPr>
          <a:xfrm>
            <a:off x="511875" y="3793402"/>
            <a:ext cx="8886150" cy="914400"/>
          </a:xfrm>
          <a:prstGeom prst="rect">
            <a:avLst/>
          </a:prstGeom>
        </p:spPr>
        <p:txBody>
          <a:bodyPr/>
          <a:lstStyle>
            <a:lvl1pPr>
              <a:defRPr sz="1400">
                <a:solidFill>
                  <a:schemeClr val="tx2"/>
                </a:solidFill>
              </a:defRPr>
            </a:lvl1pPr>
          </a:lstStyle>
          <a:p>
            <a:pPr lvl="0"/>
            <a:endParaRPr kumimoji="1" lang="ja-JP" altLang="en-US"/>
          </a:p>
        </p:txBody>
      </p:sp>
      <p:sp>
        <p:nvSpPr>
          <p:cNvPr id="11" name="テキスト プレースホルダー 10">
            <a:extLst>
              <a:ext uri="{FF2B5EF4-FFF2-40B4-BE49-F238E27FC236}">
                <a16:creationId xmlns:a16="http://schemas.microsoft.com/office/drawing/2014/main" id="{9140C099-BDA9-9D39-059E-D1831A3A7EE6}"/>
              </a:ext>
            </a:extLst>
          </p:cNvPr>
          <p:cNvSpPr>
            <a:spLocks noGrp="1"/>
          </p:cNvSpPr>
          <p:nvPr>
            <p:ph type="body" sz="quarter" idx="12"/>
          </p:nvPr>
        </p:nvSpPr>
        <p:spPr>
          <a:xfrm>
            <a:off x="4635374" y="2851842"/>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2" name="テキスト プレースホルダー 10">
            <a:extLst>
              <a:ext uri="{FF2B5EF4-FFF2-40B4-BE49-F238E27FC236}">
                <a16:creationId xmlns:a16="http://schemas.microsoft.com/office/drawing/2014/main" id="{9E04A33F-5968-22FA-5868-8C1C009768F9}"/>
              </a:ext>
            </a:extLst>
          </p:cNvPr>
          <p:cNvSpPr>
            <a:spLocks noGrp="1"/>
          </p:cNvSpPr>
          <p:nvPr>
            <p:ph type="body" sz="quarter" idx="13"/>
          </p:nvPr>
        </p:nvSpPr>
        <p:spPr>
          <a:xfrm>
            <a:off x="4635374" y="3132276"/>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3" name="テキスト プレースホルダー 10">
            <a:extLst>
              <a:ext uri="{FF2B5EF4-FFF2-40B4-BE49-F238E27FC236}">
                <a16:creationId xmlns:a16="http://schemas.microsoft.com/office/drawing/2014/main" id="{741C0D8A-198A-1E9B-0D1D-FDD34D335AAC}"/>
              </a:ext>
            </a:extLst>
          </p:cNvPr>
          <p:cNvSpPr>
            <a:spLocks noGrp="1"/>
          </p:cNvSpPr>
          <p:nvPr>
            <p:ph type="body" sz="quarter" idx="14"/>
          </p:nvPr>
        </p:nvSpPr>
        <p:spPr>
          <a:xfrm>
            <a:off x="4635374" y="3412710"/>
            <a:ext cx="4759451" cy="216000"/>
          </a:xfrm>
          <a:prstGeom prst="rect">
            <a:avLst/>
          </a:prstGeom>
        </p:spPr>
        <p:txBody>
          <a:bodyPr/>
          <a:lstStyle>
            <a:lvl1pPr algn="r">
              <a:defRPr>
                <a:solidFill>
                  <a:schemeClr val="tx2"/>
                </a:solidFill>
              </a:defRPr>
            </a:lvl1pPr>
          </a:lstStyle>
          <a:p>
            <a:pPr lvl="0"/>
            <a:endParaRPr kumimoji="1" lang="ja-JP" altLang="en-US"/>
          </a:p>
        </p:txBody>
      </p:sp>
    </p:spTree>
    <p:extLst>
      <p:ext uri="{BB962C8B-B14F-4D97-AF65-F5344CB8AC3E}">
        <p14:creationId xmlns:p14="http://schemas.microsoft.com/office/powerpoint/2010/main" val="777567250"/>
      </p:ext>
    </p:extLst>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1_Divider_4">
    <p:spTree>
      <p:nvGrpSpPr>
        <p:cNvPr id="1" name=""/>
        <p:cNvGrpSpPr/>
        <p:nvPr/>
      </p:nvGrpSpPr>
      <p:grpSpPr>
        <a:xfrm>
          <a:off x="0" y="0"/>
          <a:ext cx="0" cy="0"/>
          <a:chOff x="0" y="0"/>
          <a:chExt cx="0" cy="0"/>
        </a:xfrm>
      </p:grpSpPr>
      <p:sp>
        <p:nvSpPr>
          <p:cNvPr id="7" name="Text Placeholder 5">
            <a:extLst>
              <a:ext uri="{FF2B5EF4-FFF2-40B4-BE49-F238E27FC236}">
                <a16:creationId xmlns:a16="http://schemas.microsoft.com/office/drawing/2014/main" id="{9A0B98F9-28DF-45AF-9554-283B5B36EDE4}"/>
              </a:ext>
            </a:extLst>
          </p:cNvPr>
          <p:cNvSpPr txBox="1">
            <a:spLocks/>
          </p:cNvSpPr>
          <p:nvPr userDrawn="1"/>
        </p:nvSpPr>
        <p:spPr>
          <a:xfrm>
            <a:off x="-192" y="2857809"/>
            <a:ext cx="517845" cy="1142809"/>
          </a:xfrm>
          <a:prstGeom prst="rect">
            <a:avLst/>
          </a:prstGeom>
          <a:solidFill>
            <a:schemeClr val="accent2"/>
          </a:solidFill>
          <a:ln>
            <a:noFill/>
          </a:ln>
        </p:spPr>
        <p:txBody>
          <a:bodyPr vert="horz" lIns="414676" tIns="0" rIns="0" bIns="0" rtlCol="0" anchor="ctr" anchorCtr="0">
            <a:noAutofit/>
          </a:bodyPr>
          <a:lstStyle>
            <a:lvl1pPr marL="0" indent="0" algn="l" defTabSz="914400" rtl="0" eaLnBrk="1" latinLnBrk="0" hangingPunct="1">
              <a:spcBef>
                <a:spcPct val="20000"/>
              </a:spcBef>
              <a:buClr>
                <a:schemeClr val="tx2"/>
              </a:buClr>
              <a:buSzPct val="110000"/>
              <a:buFont typeface="EYInterstate Light" panose="02000506000000020004" pitchFamily="2" charset="0"/>
              <a:buNone/>
              <a:defRPr kumimoji="0" lang="en-IN" sz="3600" b="0" i="0" u="none" strike="noStrike" kern="1200" cap="none" spc="0" normalizeH="0" baseline="0" dirty="0">
                <a:ln>
                  <a:noFill/>
                </a:ln>
                <a:solidFill>
                  <a:srgbClr val="FFFFFF"/>
                </a:solidFill>
                <a:effectLst/>
                <a:uLnTx/>
                <a:uFillTx/>
                <a:latin typeface="EYInterstate Light" panose="02000506000000020004" pitchFamily="2" charset="0"/>
                <a:ea typeface="+mj-ea"/>
                <a:cs typeface="+mj-cs"/>
              </a:defRPr>
            </a:lvl1pPr>
            <a:lvl2pPr marL="713232" indent="-356616" algn="l" defTabSz="914400" rtl="0" eaLnBrk="1" latinLnBrk="0" hangingPunct="1">
              <a:spcBef>
                <a:spcPct val="20000"/>
              </a:spcBef>
              <a:buClr>
                <a:schemeClr val="tx2"/>
              </a:buClr>
              <a:buSzPct val="110000"/>
              <a:buFont typeface="EYInterstate Light" panose="02000506000000020004" pitchFamily="2" charset="0"/>
              <a:buChar char="•"/>
              <a:defRPr sz="1800" kern="1200">
                <a:solidFill>
                  <a:schemeClr val="bg1"/>
                </a:solidFill>
                <a:latin typeface="EYInterstate Light" panose="02000506000000020004" pitchFamily="2" charset="0"/>
                <a:ea typeface="+mn-ea"/>
                <a:cs typeface="+mn-cs"/>
              </a:defRPr>
            </a:lvl2pPr>
            <a:lvl3pPr marL="1069848" indent="-356616" algn="l" defTabSz="914400" rtl="0" eaLnBrk="1" latinLnBrk="0" hangingPunct="1">
              <a:spcBef>
                <a:spcPct val="20000"/>
              </a:spcBef>
              <a:buClr>
                <a:schemeClr val="tx2"/>
              </a:buClr>
              <a:buSzPct val="110000"/>
              <a:buFont typeface="EYInterstate Light" panose="02000506000000020004" pitchFamily="2" charset="0"/>
              <a:buChar char="•"/>
              <a:defRPr sz="1600" kern="1200">
                <a:solidFill>
                  <a:schemeClr val="bg1"/>
                </a:solidFill>
                <a:latin typeface="EYInterstate Light" panose="02000506000000020004" pitchFamily="2" charset="0"/>
                <a:ea typeface="+mn-ea"/>
                <a:cs typeface="+mn-cs"/>
              </a:defRPr>
            </a:lvl3pPr>
            <a:lvl4pPr marL="1426464" indent="-356616" algn="l" defTabSz="914400" rtl="0" eaLnBrk="1" latinLnBrk="0" hangingPunct="1">
              <a:spcBef>
                <a:spcPct val="20000"/>
              </a:spcBef>
              <a:buClr>
                <a:schemeClr val="tx2"/>
              </a:buClr>
              <a:buSzPct val="110000"/>
              <a:buFont typeface="EYInterstate Light" panose="02000506000000020004" pitchFamily="2" charset="0"/>
              <a:buChar char="•"/>
              <a:defRPr sz="1400" kern="1200">
                <a:solidFill>
                  <a:schemeClr val="bg1"/>
                </a:solidFill>
                <a:latin typeface="EYInterstate Light" panose="02000506000000020004" pitchFamily="2" charset="0"/>
                <a:ea typeface="+mn-ea"/>
                <a:cs typeface="+mn-cs"/>
              </a:defRPr>
            </a:lvl4pPr>
            <a:lvl5pPr marL="1783080" indent="-356616" algn="l" defTabSz="914400" rtl="0" eaLnBrk="1" latinLnBrk="0" hangingPunct="1">
              <a:spcBef>
                <a:spcPct val="20000"/>
              </a:spcBef>
              <a:buClr>
                <a:schemeClr val="tx2"/>
              </a:buClr>
              <a:buSzPct val="110000"/>
              <a:buFont typeface="EYInterstate Light" panose="02000506000000020004" pitchFamily="2" charset="0"/>
              <a:buChar char="•"/>
              <a:defRPr sz="1200" kern="1200">
                <a:solidFill>
                  <a:schemeClr val="bg1"/>
                </a:solidFill>
                <a:latin typeface="EYInterstate Light" panose="02000506000000020004" pitchFamily="2"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en-US" sz="3265" baseline="0">
              <a:solidFill>
                <a:schemeClr val="tx2"/>
              </a:solidFill>
              <a:latin typeface="+mn-lt"/>
              <a:ea typeface="+mn-ea"/>
            </a:endParaRPr>
          </a:p>
        </p:txBody>
      </p:sp>
      <p:sp>
        <p:nvSpPr>
          <p:cNvPr id="2" name="テキスト プレースホルダー 5">
            <a:extLst>
              <a:ext uri="{FF2B5EF4-FFF2-40B4-BE49-F238E27FC236}">
                <a16:creationId xmlns:a16="http://schemas.microsoft.com/office/drawing/2014/main" id="{8F1BE105-FE49-F48E-12F9-D51A178E562F}"/>
              </a:ext>
            </a:extLst>
          </p:cNvPr>
          <p:cNvSpPr>
            <a:spLocks noGrp="1"/>
          </p:cNvSpPr>
          <p:nvPr>
            <p:ph type="body" sz="quarter" idx="13"/>
          </p:nvPr>
        </p:nvSpPr>
        <p:spPr>
          <a:xfrm>
            <a:off x="819468" y="2826544"/>
            <a:ext cx="7350125" cy="1204912"/>
          </a:xfrm>
          <a:prstGeom prst="rect">
            <a:avLst/>
          </a:prstGeom>
        </p:spPr>
        <p:txBody>
          <a:bodyPr anchor="ctr"/>
          <a:lstStyle>
            <a:lvl1pPr>
              <a:defRPr sz="3200">
                <a:solidFill>
                  <a:schemeClr val="tx2"/>
                </a:solidFill>
              </a:defRPr>
            </a:lvl1pPr>
          </a:lstStyle>
          <a:p>
            <a:pPr lvl="0"/>
            <a:endParaRPr kumimoji="1" lang="ja-JP" altLang="en-US"/>
          </a:p>
        </p:txBody>
      </p:sp>
    </p:spTree>
    <p:extLst>
      <p:ext uri="{BB962C8B-B14F-4D97-AF65-F5344CB8AC3E}">
        <p14:creationId xmlns:p14="http://schemas.microsoft.com/office/powerpoint/2010/main" val="1287722584"/>
      </p:ext>
    </p:extLst>
  </p:cSld>
  <p:clrMapOvr>
    <a:masterClrMapping/>
  </p:clrMapOvr>
  <p:extLst>
    <p:ext uri="{DCECCB84-F9BA-43D5-87BE-67443E8EF086}">
      <p15:sldGuideLst xmlns:p15="http://schemas.microsoft.com/office/powerpoint/2012/main"/>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cxnSp>
        <p:nvCxnSpPr>
          <p:cNvPr id="4" name="Straight Connector 147">
            <a:extLst>
              <a:ext uri="{FF2B5EF4-FFF2-40B4-BE49-F238E27FC236}">
                <a16:creationId xmlns:a16="http://schemas.microsoft.com/office/drawing/2014/main" id="{01E5DE7B-F2AA-B9DB-E98D-BA49BDAC0959}"/>
              </a:ext>
            </a:extLst>
          </p:cNvPr>
          <p:cNvCxnSpPr>
            <a:cxnSpLocks/>
          </p:cNvCxnSpPr>
          <p:nvPr userDrawn="1"/>
        </p:nvCxnSpPr>
        <p:spPr bwMode="white">
          <a:xfrm>
            <a:off x="10232" y="1181268"/>
            <a:ext cx="9885535" cy="0"/>
          </a:xfrm>
          <a:prstGeom prst="line">
            <a:avLst/>
          </a:prstGeom>
          <a:ln w="19050" cmpd="sng">
            <a:solidFill>
              <a:schemeClr val="bg2"/>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5A63CC5B-D2D6-947A-EB72-58A2D4B877B1}"/>
              </a:ext>
            </a:extLst>
          </p:cNvPr>
          <p:cNvSpPr>
            <a:spLocks noGrp="1"/>
          </p:cNvSpPr>
          <p:nvPr>
            <p:ph type="body" sz="quarter" idx="15"/>
          </p:nvPr>
        </p:nvSpPr>
        <p:spPr>
          <a:xfrm>
            <a:off x="512291" y="511472"/>
            <a:ext cx="8891587" cy="604071"/>
          </a:xfrm>
          <a:prstGeom prst="rect">
            <a:avLst/>
          </a:prstGeom>
        </p:spPr>
        <p:txBody>
          <a:bodyPr lIns="0" tIns="0" rIns="0" bIns="0" anchor="t"/>
          <a:lstStyle>
            <a:lvl1pPr>
              <a:spcBef>
                <a:spcPts val="0"/>
              </a:spcBef>
              <a:spcAft>
                <a:spcPts val="0"/>
              </a:spcAft>
              <a:buNone/>
              <a:defRPr sz="1800" b="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8" name="テキスト プレースホルダー 6">
            <a:extLst>
              <a:ext uri="{FF2B5EF4-FFF2-40B4-BE49-F238E27FC236}">
                <a16:creationId xmlns:a16="http://schemas.microsoft.com/office/drawing/2014/main" id="{78D9D2A8-DB01-477E-D9A6-D6678093218A}"/>
              </a:ext>
            </a:extLst>
          </p:cNvPr>
          <p:cNvSpPr>
            <a:spLocks noGrp="1"/>
          </p:cNvSpPr>
          <p:nvPr>
            <p:ph type="body" sz="quarter" idx="16"/>
          </p:nvPr>
        </p:nvSpPr>
        <p:spPr>
          <a:xfrm>
            <a:off x="512291" y="1484834"/>
            <a:ext cx="8891587" cy="5004866"/>
          </a:xfrm>
          <a:prstGeom prst="rect">
            <a:avLst/>
          </a:prstGeom>
        </p:spPr>
        <p:txBody>
          <a:bodyPr lIns="0" rIns="0" anchor="t"/>
          <a:lstStyle>
            <a:lvl1pPr>
              <a:spcBef>
                <a:spcPts val="0"/>
              </a:spcBef>
              <a:spcAft>
                <a:spcPts val="0"/>
              </a:spcAft>
              <a:buNone/>
              <a:defRPr sz="14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1614778305"/>
      </p:ext>
    </p:extLst>
  </p:cSld>
  <p:clrMapOvr>
    <a:masterClrMapping/>
  </p:clrMapOvr>
  <p:extLst>
    <p:ext uri="{DCECCB84-F9BA-43D5-87BE-67443E8EF086}">
      <p15:sldGuideLst xmlns:p15="http://schemas.microsoft.com/office/powerpoint/2012/main"/>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3199720313"/>
      </p:ext>
    </p:extLst>
  </p:cSld>
  <p:clrMapOvr>
    <a:masterClrMapping/>
  </p:clrMapOvr>
  <p:extLst>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8" Type="http://schemas.openxmlformats.org/officeDocument/2006/relationships/image" Target="../media/image1.emf"/><Relationship Id="rId3" Type="http://schemas.openxmlformats.org/officeDocument/2006/relationships/slideLayout" Target="../slideLayouts/slideLayout3.xml"/><Relationship Id="rId7"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ags" Target="../tags/tag2.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9D8FB1A2-D999-5D68-91D9-9D7D1ACFB5E6}"/>
              </a:ext>
            </a:extLst>
          </p:cNvPr>
          <p:cNvGraphicFramePr>
            <a:graphicFrameLocks noChangeAspect="1"/>
          </p:cNvGraphicFramePr>
          <p:nvPr userDrawn="1">
            <p:custDataLst>
              <p:tags r:id="rId6"/>
            </p:custDataLst>
            <p:extLst>
              <p:ext uri="{D42A27DB-BD31-4B8C-83A1-F6EECF244321}">
                <p14:modId xmlns:p14="http://schemas.microsoft.com/office/powerpoint/2010/main" val="242239568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7" imgW="395" imgH="396" progId="TCLayout.ActiveDocument.1">
                  <p:embed/>
                </p:oleObj>
              </mc:Choice>
              <mc:Fallback>
                <p:oleObj name="think-cell スライド" r:id="rId7" imgW="395" imgH="396" progId="TCLayout.ActiveDocument.1">
                  <p:embed/>
                  <p:pic>
                    <p:nvPicPr>
                      <p:cNvPr id="3" name="think-cell data - do not delete" hidden="1">
                        <a:extLst>
                          <a:ext uri="{FF2B5EF4-FFF2-40B4-BE49-F238E27FC236}">
                            <a16:creationId xmlns:a16="http://schemas.microsoft.com/office/drawing/2014/main" id="{9D8FB1A2-D999-5D68-91D9-9D7D1ACFB5E6}"/>
                          </a:ext>
                        </a:extLst>
                      </p:cNvPr>
                      <p:cNvPicPr/>
                      <p:nvPr/>
                    </p:nvPicPr>
                    <p:blipFill>
                      <a:blip r:embed="rId8"/>
                      <a:stretch>
                        <a:fillRect/>
                      </a:stretch>
                    </p:blipFill>
                    <p:spPr>
                      <a:xfrm>
                        <a:off x="1588" y="1588"/>
                        <a:ext cx="1588" cy="1588"/>
                      </a:xfrm>
                      <a:prstGeom prst="rect">
                        <a:avLst/>
                      </a:prstGeom>
                    </p:spPr>
                  </p:pic>
                </p:oleObj>
              </mc:Fallback>
            </mc:AlternateContent>
          </a:graphicData>
        </a:graphic>
      </p:graphicFrame>
      <p:sp>
        <p:nvSpPr>
          <p:cNvPr id="11" name="Date Placeholder 3"/>
          <p:cNvSpPr>
            <a:spLocks noGrp="1"/>
          </p:cNvSpPr>
          <p:nvPr>
            <p:ph type="dt" sz="half" idx="2"/>
          </p:nvPr>
        </p:nvSpPr>
        <p:spPr>
          <a:xfrm>
            <a:off x="8184214" y="6615436"/>
            <a:ext cx="1204166" cy="125099"/>
          </a:xfrm>
          <a:prstGeom prst="rect">
            <a:avLst/>
          </a:prstGeom>
        </p:spPr>
        <p:txBody>
          <a:bodyPr vert="horz" wrap="square" lIns="0" tIns="0" rIns="0" bIns="0" rtlCol="0" anchor="b">
            <a:spAutoFit/>
          </a:bodyPr>
          <a:lstStyle>
            <a:lvl1pPr algn="r">
              <a:defRPr sz="813">
                <a:solidFill>
                  <a:schemeClr val="accent1"/>
                </a:solidFill>
                <a:latin typeface="+mn-lt"/>
                <a:sym typeface="Trebuchet MS" panose="020B0603020202020204" pitchFamily="34" charset="0"/>
              </a:defRPr>
            </a:lvl1pPr>
          </a:lstStyle>
          <a:p>
            <a:endParaRPr lang="en-US"/>
          </a:p>
        </p:txBody>
      </p:sp>
      <p:sp>
        <p:nvSpPr>
          <p:cNvPr id="12" name="TextBox 11"/>
          <p:cNvSpPr txBox="1"/>
          <p:nvPr userDrawn="1"/>
        </p:nvSpPr>
        <p:spPr>
          <a:xfrm>
            <a:off x="9395222" y="6615437"/>
            <a:ext cx="309563" cy="125099"/>
          </a:xfrm>
          <a:prstGeom prst="rect">
            <a:avLst/>
          </a:prstGeom>
          <a:noFill/>
        </p:spPr>
        <p:txBody>
          <a:bodyPr wrap="square" lIns="0" tIns="0" rIns="0" bIns="0" rtlCol="0" anchor="b">
            <a:spAutoFit/>
          </a:bodyPr>
          <a:lstStyle/>
          <a:p>
            <a:pPr marL="0" marR="0" indent="0" algn="r" defTabSz="742950" rtl="0" eaLnBrk="1" fontAlgn="auto" latinLnBrk="0" hangingPunct="1">
              <a:lnSpc>
                <a:spcPct val="100000"/>
              </a:lnSpc>
              <a:spcBef>
                <a:spcPts val="0"/>
              </a:spcBef>
              <a:spcAft>
                <a:spcPts val="0"/>
              </a:spcAft>
              <a:buClrTx/>
              <a:buSzTx/>
              <a:buFontTx/>
              <a:buNone/>
              <a:tabLst/>
              <a:defRPr/>
            </a:pPr>
            <a:fld id="{DFCF27A5-1A5B-48D3-A060-2758FFBB1ADD}" type="slidenum">
              <a:rPr lang="en-US" sz="813" kern="1200" smtClean="0">
                <a:solidFill>
                  <a:schemeClr val="accent1"/>
                </a:solidFill>
                <a:latin typeface="+mn-lt"/>
                <a:ea typeface="+mn-ea"/>
                <a:cs typeface="+mn-cs"/>
                <a:sym typeface="Trebuchet MS" panose="020B0603020202020204" pitchFamily="34" charset="0"/>
              </a:rPr>
              <a:pPr marL="0" marR="0" indent="0" algn="r" defTabSz="742950" rtl="0" eaLnBrk="1" fontAlgn="auto" latinLnBrk="0" hangingPunct="1">
                <a:lnSpc>
                  <a:spcPct val="100000"/>
                </a:lnSpc>
                <a:spcBef>
                  <a:spcPts val="0"/>
                </a:spcBef>
                <a:spcAft>
                  <a:spcPts val="0"/>
                </a:spcAft>
                <a:buClrTx/>
                <a:buSzTx/>
                <a:buFontTx/>
                <a:buNone/>
                <a:tabLst/>
                <a:defRPr/>
              </a:pPr>
              <a:t>‹#›</a:t>
            </a:fld>
            <a:endParaRPr lang="en-US" sz="813" kern="1200">
              <a:solidFill>
                <a:schemeClr val="accent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2852922683"/>
      </p:ext>
    </p:extLst>
  </p:cSld>
  <p:clrMap bg1="lt1" tx1="dk1" bg2="lt2" tx2="dk2" accent1="accent1" accent2="accent2" accent3="accent3" accent4="accent4" accent5="accent5" accent6="accent6" hlink="hlink" folHlink="folHlink"/>
  <p:sldLayoutIdLst>
    <p:sldLayoutId id="2147485121" r:id="rId1"/>
    <p:sldLayoutId id="2147485127" r:id="rId2"/>
    <p:sldLayoutId id="2147485123" r:id="rId3"/>
    <p:sldLayoutId id="2147485133" r:id="rId4"/>
  </p:sldLayoutIdLst>
  <p:hf sldNum="0" hdr="0" ftr="0" dt="0"/>
  <p:txStyles>
    <p:titleStyle>
      <a:lvl1pPr algn="l" defTabSz="742950" rtl="0" eaLnBrk="1" latinLnBrk="0" hangingPunct="1">
        <a:lnSpc>
          <a:spcPct val="90000"/>
        </a:lnSpc>
        <a:spcBef>
          <a:spcPct val="0"/>
        </a:spcBef>
        <a:buNone/>
        <a:defRPr sz="12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53" userDrawn="1">
          <p15:clr>
            <a:srgbClr val="F26B43"/>
          </p15:clr>
        </p15:guide>
        <p15:guide id="2" pos="321" userDrawn="1">
          <p15:clr>
            <a:srgbClr val="F26B43"/>
          </p15:clr>
        </p15:guide>
        <p15:guide id="3" pos="5918" userDrawn="1">
          <p15:clr>
            <a:srgbClr val="F26B43"/>
          </p15:clr>
        </p15:guide>
        <p15:guide id="4" orient="horz" pos="4088" userDrawn="1">
          <p15:clr>
            <a:srgbClr val="F26B43"/>
          </p15:clr>
        </p15:guide>
        <p15:guide id="5" pos="3120" userDrawn="1">
          <p15:clr>
            <a:srgbClr val="F26B43"/>
          </p15:clr>
        </p15:guide>
        <p15:guide id="6" orient="horz" pos="319" userDrawn="1">
          <p15:clr>
            <a:srgbClr val="F26B43"/>
          </p15:clr>
        </p15:guide>
        <p15:guide id="7" orient="horz" pos="935"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BFF5508-5FBE-D393-4442-2A81BAE97F16}"/>
            </a:ext>
          </a:extLst>
        </p:cNvPr>
        <p:cNvGrpSpPr/>
        <p:nvPr/>
      </p:nvGrpSpPr>
      <p:grpSpPr>
        <a:xfrm>
          <a:off x="0" y="0"/>
          <a:ext cx="0" cy="0"/>
          <a:chOff x="0" y="0"/>
          <a:chExt cx="0" cy="0"/>
        </a:xfrm>
      </p:grpSpPr>
      <p:sp>
        <p:nvSpPr>
          <p:cNvPr id="3" name="テキスト プレースホルダー 3">
            <a:extLst>
              <a:ext uri="{FF2B5EF4-FFF2-40B4-BE49-F238E27FC236}">
                <a16:creationId xmlns:a16="http://schemas.microsoft.com/office/drawing/2014/main" id="{0B391532-3D42-D62A-158E-62C5A955F184}"/>
              </a:ext>
            </a:extLst>
          </p:cNvPr>
          <p:cNvSpPr>
            <a:spLocks noGrp="1"/>
          </p:cNvSpPr>
          <p:nvPr>
            <p:ph type="body" sz="quarter" idx="17"/>
          </p:nvPr>
        </p:nvSpPr>
        <p:spPr>
          <a:xfrm>
            <a:off x="0" y="234579"/>
            <a:ext cx="6990181" cy="252412"/>
          </a:xfrm>
        </p:spPr>
        <p:txBody>
          <a:bodyPr/>
          <a:lstStyle/>
          <a:p>
            <a:r>
              <a:rPr kumimoji="1" lang="zh-TW" altLang="en-US"/>
              <a:t>（様式２　別添１</a:t>
            </a:r>
            <a:r>
              <a:rPr kumimoji="1" lang="ja-JP" altLang="en-US"/>
              <a:t>）事業計画書概要</a:t>
            </a:r>
            <a:endParaRPr kumimoji="1" lang="en-US" altLang="ja-JP"/>
          </a:p>
          <a:p>
            <a:r>
              <a:rPr kumimoji="1" lang="ja-JP" altLang="en-US"/>
              <a:t>　</a:t>
            </a:r>
            <a:r>
              <a:rPr kumimoji="1" lang="ja-JP" altLang="en-US" b="1"/>
              <a:t>令和６年度補正グローバルサウス未来志向型共創等事業（大型実証　非</a:t>
            </a:r>
            <a:r>
              <a:rPr kumimoji="1" lang="en-US" altLang="ja-JP" b="1"/>
              <a:t>ASEAN</a:t>
            </a:r>
            <a:r>
              <a:rPr kumimoji="1" lang="ja-JP" altLang="en-US" b="1"/>
              <a:t>加盟国）第１回公募</a:t>
            </a:r>
          </a:p>
          <a:p>
            <a:endParaRPr kumimoji="1" lang="en-GB" altLang="ja-JP"/>
          </a:p>
        </p:txBody>
      </p:sp>
      <p:sp>
        <p:nvSpPr>
          <p:cNvPr id="7" name="正方形/長方形 6">
            <a:extLst>
              <a:ext uri="{FF2B5EF4-FFF2-40B4-BE49-F238E27FC236}">
                <a16:creationId xmlns:a16="http://schemas.microsoft.com/office/drawing/2014/main" id="{6A818C68-AD7C-8BA7-C45B-9D40ED523AEE}"/>
              </a:ext>
            </a:extLst>
          </p:cNvPr>
          <p:cNvSpPr/>
          <p:nvPr/>
        </p:nvSpPr>
        <p:spPr>
          <a:xfrm>
            <a:off x="1251494" y="5089282"/>
            <a:ext cx="8531999" cy="169364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t" anchorCtr="0" forceAA="0" compatLnSpc="1">
            <a:prstTxWarp prst="textNoShape">
              <a:avLst/>
            </a:prstTxWarp>
            <a:noAutofit/>
          </a:bodyPr>
          <a:lstStyle/>
          <a:p>
            <a:r>
              <a:rPr kumimoji="1" lang="ja-JP" altLang="en-US" sz="1050">
                <a:solidFill>
                  <a:schemeClr val="tx2"/>
                </a:solidFill>
              </a:rPr>
              <a:t>例：事業類型①に最も当てはまる場合</a:t>
            </a:r>
            <a:br>
              <a:rPr kumimoji="1" lang="en-US" altLang="ja-JP" sz="1050">
                <a:solidFill>
                  <a:schemeClr val="tx2"/>
                </a:solidFill>
              </a:rPr>
            </a:br>
            <a:endParaRPr kumimoji="1" lang="en-US" altLang="ja-JP" sz="1050">
              <a:solidFill>
                <a:schemeClr val="tx2"/>
              </a:solidFill>
            </a:endParaRPr>
          </a:p>
          <a:p>
            <a:r>
              <a:rPr kumimoji="1" lang="en-US" altLang="ja-JP" sz="1050">
                <a:solidFill>
                  <a:schemeClr val="tx2"/>
                </a:solidFill>
              </a:rPr>
              <a:t>【</a:t>
            </a:r>
            <a:r>
              <a:rPr kumimoji="1" lang="ja-JP" altLang="en-US" sz="1050">
                <a:solidFill>
                  <a:schemeClr val="tx2"/>
                </a:solidFill>
              </a:rPr>
              <a:t>本事業が我が国リバースイノベーション創出に裨益するポイント</a:t>
            </a:r>
            <a:r>
              <a:rPr kumimoji="1" lang="en-US" altLang="ja-JP" sz="1050">
                <a:solidFill>
                  <a:schemeClr val="tx2"/>
                </a:solidFill>
              </a:rPr>
              <a:t>】</a:t>
            </a:r>
            <a:endParaRPr kumimoji="1" lang="ja-JP" altLang="en-US"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50">
                <a:solidFill>
                  <a:schemeClr val="tx2"/>
                </a:solidFill>
              </a:rPr>
              <a:t>事業で得られるビッグデータを日本に還元、年間○○件のデータや実証例の獲得、国際ルール・標準の日本標準の獲得、現地高度人材〇〇人呼び込み等</a:t>
            </a:r>
            <a:endParaRPr kumimoji="1" lang="en-US" altLang="ja-JP" sz="1050">
              <a:solidFill>
                <a:schemeClr val="tx2"/>
              </a:solidFill>
            </a:endParaRPr>
          </a:p>
          <a:p>
            <a:pPr marL="171450" indent="-171450">
              <a:buFont typeface="Arial" panose="020B0604020202020204" pitchFamily="34" charset="0"/>
              <a:buChar char="•"/>
            </a:pPr>
            <a:endParaRPr kumimoji="1" lang="ja-JP" altLang="en-US" sz="1050">
              <a:solidFill>
                <a:schemeClr val="tx2"/>
              </a:solidFill>
            </a:endParaRPr>
          </a:p>
          <a:p>
            <a:r>
              <a:rPr kumimoji="1" lang="en-US" altLang="ja-JP" sz="1050">
                <a:solidFill>
                  <a:schemeClr val="tx2"/>
                </a:solidFill>
              </a:rPr>
              <a:t>【</a:t>
            </a:r>
            <a:r>
              <a:rPr kumimoji="1" lang="ja-JP" altLang="en-US" sz="1050">
                <a:solidFill>
                  <a:schemeClr val="tx2"/>
                </a:solidFill>
              </a:rPr>
              <a:t>結果生み出される国内雇用・投資効果等</a:t>
            </a:r>
            <a:r>
              <a:rPr kumimoji="1" lang="en-US" altLang="ja-JP" sz="1050">
                <a:solidFill>
                  <a:schemeClr val="tx2"/>
                </a:solidFill>
              </a:rPr>
              <a:t>】</a:t>
            </a:r>
          </a:p>
          <a:p>
            <a:pPr marL="171450" indent="-171450">
              <a:buFont typeface="Arial" panose="020B0604020202020204" pitchFamily="34" charset="0"/>
              <a:buChar char="•"/>
            </a:pPr>
            <a:r>
              <a:rPr kumimoji="1" lang="ja-JP" altLang="en-US" sz="1050">
                <a:solidFill>
                  <a:schemeClr val="tx2"/>
                </a:solidFill>
              </a:rPr>
              <a:t>日本での雇用○人増、○○億円の</a:t>
            </a:r>
            <a:r>
              <a:rPr kumimoji="1" lang="en-US" altLang="ja-JP" sz="1050">
                <a:solidFill>
                  <a:schemeClr val="tx2"/>
                </a:solidFill>
              </a:rPr>
              <a:t>R&amp;D</a:t>
            </a:r>
            <a:r>
              <a:rPr kumimoji="1" lang="ja-JP" altLang="en-US" sz="1050">
                <a:solidFill>
                  <a:schemeClr val="tx2"/>
                </a:solidFill>
              </a:rPr>
              <a:t>センター設立等</a:t>
            </a:r>
            <a:endParaRPr kumimoji="1" lang="en-US" altLang="ja-JP" sz="1050">
              <a:solidFill>
                <a:schemeClr val="tx2"/>
              </a:solidFill>
            </a:endParaRPr>
          </a:p>
        </p:txBody>
      </p:sp>
      <p:sp>
        <p:nvSpPr>
          <p:cNvPr id="8" name="正方形/長方形 7">
            <a:extLst>
              <a:ext uri="{FF2B5EF4-FFF2-40B4-BE49-F238E27FC236}">
                <a16:creationId xmlns:a16="http://schemas.microsoft.com/office/drawing/2014/main" id="{8F4680B6-ADA0-A578-C43F-A824AB6C899B}"/>
              </a:ext>
            </a:extLst>
          </p:cNvPr>
          <p:cNvSpPr/>
          <p:nvPr/>
        </p:nvSpPr>
        <p:spPr>
          <a:xfrm>
            <a:off x="81179" y="5089283"/>
            <a:ext cx="1108800" cy="168867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日本裨益</a:t>
            </a:r>
          </a:p>
        </p:txBody>
      </p:sp>
      <p:sp>
        <p:nvSpPr>
          <p:cNvPr id="9" name="正方形/長方形 8">
            <a:extLst>
              <a:ext uri="{FF2B5EF4-FFF2-40B4-BE49-F238E27FC236}">
                <a16:creationId xmlns:a16="http://schemas.microsoft.com/office/drawing/2014/main" id="{39ED5801-876C-A180-2F0A-6323C0D9B4DA}"/>
              </a:ext>
            </a:extLst>
          </p:cNvPr>
          <p:cNvSpPr/>
          <p:nvPr/>
        </p:nvSpPr>
        <p:spPr>
          <a:xfrm>
            <a:off x="8026067" y="915801"/>
            <a:ext cx="1757425" cy="25241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kumimoji="1" lang="ja-JP" altLang="en-US" sz="1050">
                <a:solidFill>
                  <a:schemeClr val="tx2"/>
                </a:solidFill>
              </a:rPr>
              <a:t>中小企業・中小企業以外</a:t>
            </a:r>
          </a:p>
        </p:txBody>
      </p:sp>
      <p:cxnSp>
        <p:nvCxnSpPr>
          <p:cNvPr id="12" name="直線コネクタ 11">
            <a:extLst>
              <a:ext uri="{FF2B5EF4-FFF2-40B4-BE49-F238E27FC236}">
                <a16:creationId xmlns:a16="http://schemas.microsoft.com/office/drawing/2014/main" id="{BE30498A-1DA0-4477-B3B6-CA09BB49972F}"/>
              </a:ext>
            </a:extLst>
          </p:cNvPr>
          <p:cNvCxnSpPr>
            <a:cxnSpLocks/>
          </p:cNvCxnSpPr>
          <p:nvPr/>
        </p:nvCxnSpPr>
        <p:spPr>
          <a:xfrm flipH="1" flipV="1">
            <a:off x="1251494" y="2243457"/>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5" name="正方形/長方形 14">
            <a:extLst>
              <a:ext uri="{FF2B5EF4-FFF2-40B4-BE49-F238E27FC236}">
                <a16:creationId xmlns:a16="http://schemas.microsoft.com/office/drawing/2014/main" id="{C0C7B3FC-B862-BE56-50C0-93A555F7D34D}"/>
              </a:ext>
            </a:extLst>
          </p:cNvPr>
          <p:cNvSpPr/>
          <p:nvPr/>
        </p:nvSpPr>
        <p:spPr>
          <a:xfrm>
            <a:off x="81179" y="572409"/>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プロジェクト名</a:t>
            </a:r>
          </a:p>
        </p:txBody>
      </p:sp>
      <p:sp>
        <p:nvSpPr>
          <p:cNvPr id="19" name="正方形/長方形 18">
            <a:extLst>
              <a:ext uri="{FF2B5EF4-FFF2-40B4-BE49-F238E27FC236}">
                <a16:creationId xmlns:a16="http://schemas.microsoft.com/office/drawing/2014/main" id="{BAABD7DB-2693-3AA1-D6D7-D73145F6C4EA}"/>
              </a:ext>
            </a:extLst>
          </p:cNvPr>
          <p:cNvSpPr/>
          <p:nvPr/>
        </p:nvSpPr>
        <p:spPr>
          <a:xfrm>
            <a:off x="81179" y="1258771"/>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事業類型</a:t>
            </a:r>
          </a:p>
        </p:txBody>
      </p:sp>
      <p:cxnSp>
        <p:nvCxnSpPr>
          <p:cNvPr id="27" name="直線コネクタ 26">
            <a:extLst>
              <a:ext uri="{FF2B5EF4-FFF2-40B4-BE49-F238E27FC236}">
                <a16:creationId xmlns:a16="http://schemas.microsoft.com/office/drawing/2014/main" id="{A5A1E69A-FBD8-D8A5-D912-34BA1A2404F3}"/>
              </a:ext>
            </a:extLst>
          </p:cNvPr>
          <p:cNvCxnSpPr>
            <a:cxnSpLocks/>
          </p:cNvCxnSpPr>
          <p:nvPr/>
        </p:nvCxnSpPr>
        <p:spPr>
          <a:xfrm flipH="1">
            <a:off x="1251494" y="5043788"/>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0" name="正方形/長方形 29">
            <a:extLst>
              <a:ext uri="{FF2B5EF4-FFF2-40B4-BE49-F238E27FC236}">
                <a16:creationId xmlns:a16="http://schemas.microsoft.com/office/drawing/2014/main" id="{EA18FC9A-7DC4-ED97-1A17-146166938813}"/>
              </a:ext>
            </a:extLst>
          </p:cNvPr>
          <p:cNvSpPr/>
          <p:nvPr/>
        </p:nvSpPr>
        <p:spPr>
          <a:xfrm>
            <a:off x="81179" y="1602163"/>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lang="ja-JP" altLang="en-US" sz="1200" b="1">
                <a:solidFill>
                  <a:schemeClr val="tx2"/>
                </a:solidFill>
                <a:latin typeface="Meiryo UI" panose="020B0604030504040204" pitchFamily="50" charset="-128"/>
                <a:ea typeface="Meiryo UI" panose="020B0604030504040204" pitchFamily="50" charset="-128"/>
              </a:rPr>
              <a:t>事業分野</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B4D94CF2-EF52-65E4-16DE-53430D57BBCA}"/>
              </a:ext>
            </a:extLst>
          </p:cNvPr>
          <p:cNvSpPr/>
          <p:nvPr/>
        </p:nvSpPr>
        <p:spPr>
          <a:xfrm>
            <a:off x="81179" y="915801"/>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企業名</a:t>
            </a:r>
          </a:p>
        </p:txBody>
      </p:sp>
      <p:sp>
        <p:nvSpPr>
          <p:cNvPr id="36" name="正方形/長方形 35">
            <a:extLst>
              <a:ext uri="{FF2B5EF4-FFF2-40B4-BE49-F238E27FC236}">
                <a16:creationId xmlns:a16="http://schemas.microsoft.com/office/drawing/2014/main" id="{BCDBADD3-670C-CD0C-B29E-3B4C8C1517A5}"/>
              </a:ext>
            </a:extLst>
          </p:cNvPr>
          <p:cNvSpPr/>
          <p:nvPr/>
        </p:nvSpPr>
        <p:spPr>
          <a:xfrm>
            <a:off x="6917267" y="915801"/>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企業規模</a:t>
            </a:r>
          </a:p>
        </p:txBody>
      </p:sp>
      <p:sp>
        <p:nvSpPr>
          <p:cNvPr id="38" name="正方形/長方形 37">
            <a:extLst>
              <a:ext uri="{FF2B5EF4-FFF2-40B4-BE49-F238E27FC236}">
                <a16:creationId xmlns:a16="http://schemas.microsoft.com/office/drawing/2014/main" id="{2D40749C-4D03-6FB6-18C8-B6FA5FBF6E1C}"/>
              </a:ext>
            </a:extLst>
          </p:cNvPr>
          <p:cNvSpPr/>
          <p:nvPr/>
        </p:nvSpPr>
        <p:spPr>
          <a:xfrm>
            <a:off x="1251495" y="572409"/>
            <a:ext cx="8531997"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rPr>
              <a:t>XXX</a:t>
            </a:r>
            <a:r>
              <a:rPr kumimoji="1" lang="ja-JP" altLang="en-US" sz="1050">
                <a:solidFill>
                  <a:schemeClr val="tx2"/>
                </a:solidFill>
              </a:rPr>
              <a:t>国 </a:t>
            </a:r>
            <a:r>
              <a:rPr kumimoji="1" lang="en-US" altLang="ja-JP" sz="1050">
                <a:solidFill>
                  <a:schemeClr val="tx2"/>
                </a:solidFill>
              </a:rPr>
              <a:t>/ XXX</a:t>
            </a:r>
            <a:r>
              <a:rPr kumimoji="1" lang="ja-JP" altLang="en-US" sz="1050">
                <a:solidFill>
                  <a:schemeClr val="tx2"/>
                </a:solidFill>
              </a:rPr>
              <a:t>事業</a:t>
            </a:r>
          </a:p>
        </p:txBody>
      </p:sp>
      <p:cxnSp>
        <p:nvCxnSpPr>
          <p:cNvPr id="39" name="直線コネクタ 38">
            <a:extLst>
              <a:ext uri="{FF2B5EF4-FFF2-40B4-BE49-F238E27FC236}">
                <a16:creationId xmlns:a16="http://schemas.microsoft.com/office/drawing/2014/main" id="{8CDDA3D5-16C3-589E-0EB4-829C65695586}"/>
              </a:ext>
            </a:extLst>
          </p:cNvPr>
          <p:cNvCxnSpPr>
            <a:cxnSpLocks/>
          </p:cNvCxnSpPr>
          <p:nvPr/>
        </p:nvCxnSpPr>
        <p:spPr>
          <a:xfrm>
            <a:off x="1251494" y="870311"/>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E83E3614-8D1E-C92E-4D66-FDA3F24BA2E5}"/>
              </a:ext>
            </a:extLst>
          </p:cNvPr>
          <p:cNvSpPr/>
          <p:nvPr/>
        </p:nvSpPr>
        <p:spPr>
          <a:xfrm>
            <a:off x="1251496" y="915801"/>
            <a:ext cx="4218688"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rPr>
              <a:t>XXX</a:t>
            </a:r>
            <a:r>
              <a:rPr kumimoji="1" lang="ja-JP" altLang="en-US" sz="1050">
                <a:solidFill>
                  <a:schemeClr val="tx2"/>
                </a:solidFill>
              </a:rPr>
              <a:t>　</a:t>
            </a:r>
          </a:p>
        </p:txBody>
      </p:sp>
      <p:cxnSp>
        <p:nvCxnSpPr>
          <p:cNvPr id="41" name="直線コネクタ 40">
            <a:extLst>
              <a:ext uri="{FF2B5EF4-FFF2-40B4-BE49-F238E27FC236}">
                <a16:creationId xmlns:a16="http://schemas.microsoft.com/office/drawing/2014/main" id="{17CC4152-9E03-890C-FAD8-3886108AEE76}"/>
              </a:ext>
            </a:extLst>
          </p:cNvPr>
          <p:cNvCxnSpPr>
            <a:cxnSpLocks/>
          </p:cNvCxnSpPr>
          <p:nvPr/>
        </p:nvCxnSpPr>
        <p:spPr>
          <a:xfrm flipH="1">
            <a:off x="1251494" y="1213703"/>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4" name="正方形/長方形 43">
            <a:extLst>
              <a:ext uri="{FF2B5EF4-FFF2-40B4-BE49-F238E27FC236}">
                <a16:creationId xmlns:a16="http://schemas.microsoft.com/office/drawing/2014/main" id="{D9D5890E-594C-40B0-148B-C6C3DB5531F0}"/>
              </a:ext>
            </a:extLst>
          </p:cNvPr>
          <p:cNvSpPr/>
          <p:nvPr/>
        </p:nvSpPr>
        <p:spPr>
          <a:xfrm>
            <a:off x="1251495" y="1602163"/>
            <a:ext cx="8531997"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① </a:t>
            </a:r>
            <a:r>
              <a:rPr kumimoji="1" lang="en-US" altLang="ja-JP" sz="1050">
                <a:solidFill>
                  <a:schemeClr val="tx2"/>
                </a:solidFill>
                <a:latin typeface="Meiryo UI" panose="020B0604030504040204" pitchFamily="50" charset="-128"/>
                <a:ea typeface="Meiryo UI" panose="020B0604030504040204" pitchFamily="50" charset="-128"/>
              </a:rPr>
              <a:t>GX</a:t>
            </a:r>
            <a:r>
              <a:rPr kumimoji="1" lang="ja-JP" altLang="en-US" sz="1050">
                <a:solidFill>
                  <a:schemeClr val="tx2"/>
                </a:solidFill>
                <a:latin typeface="Meiryo UI" panose="020B0604030504040204" pitchFamily="50" charset="-128"/>
                <a:ea typeface="Meiryo UI" panose="020B0604030504040204" pitchFamily="50" charset="-128"/>
              </a:rPr>
              <a:t>分野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② </a:t>
            </a:r>
            <a:r>
              <a:rPr kumimoji="1" lang="en-US" altLang="ja-JP" sz="1050">
                <a:solidFill>
                  <a:schemeClr val="tx2"/>
                </a:solidFill>
                <a:latin typeface="Meiryo UI" panose="020B0604030504040204" pitchFamily="50" charset="-128"/>
                <a:ea typeface="Meiryo UI" panose="020B0604030504040204" pitchFamily="50" charset="-128"/>
              </a:rPr>
              <a:t>DX</a:t>
            </a:r>
            <a:r>
              <a:rPr kumimoji="1" lang="ja-JP" altLang="en-US" sz="1050">
                <a:solidFill>
                  <a:schemeClr val="tx2"/>
                </a:solidFill>
                <a:latin typeface="Meiryo UI" panose="020B0604030504040204" pitchFamily="50" charset="-128"/>
                <a:ea typeface="Meiryo UI" panose="020B0604030504040204" pitchFamily="50" charset="-128"/>
              </a:rPr>
              <a:t>分野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③経済安保分野</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45" name="直線コネクタ 44">
            <a:extLst>
              <a:ext uri="{FF2B5EF4-FFF2-40B4-BE49-F238E27FC236}">
                <a16:creationId xmlns:a16="http://schemas.microsoft.com/office/drawing/2014/main" id="{AE5408B0-1EE7-34CF-30E4-0622E4D086C4}"/>
              </a:ext>
            </a:extLst>
          </p:cNvPr>
          <p:cNvCxnSpPr>
            <a:cxnSpLocks/>
          </p:cNvCxnSpPr>
          <p:nvPr/>
        </p:nvCxnSpPr>
        <p:spPr>
          <a:xfrm flipH="1" flipV="1">
            <a:off x="1251494" y="1556673"/>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6" name="正方形/長方形 45">
            <a:extLst>
              <a:ext uri="{FF2B5EF4-FFF2-40B4-BE49-F238E27FC236}">
                <a16:creationId xmlns:a16="http://schemas.microsoft.com/office/drawing/2014/main" id="{0CF1F019-A8BE-5CBB-F2D5-5BE58CB4439F}"/>
              </a:ext>
            </a:extLst>
          </p:cNvPr>
          <p:cNvSpPr/>
          <p:nvPr/>
        </p:nvSpPr>
        <p:spPr>
          <a:xfrm>
            <a:off x="1251495" y="1258771"/>
            <a:ext cx="8531997"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① 我が国のイノベーション創出につながる共創型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② 日本の高度技術海外展開型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③ サプライチェーン強靭化型</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47" name="直線コネクタ 46">
            <a:extLst>
              <a:ext uri="{FF2B5EF4-FFF2-40B4-BE49-F238E27FC236}">
                <a16:creationId xmlns:a16="http://schemas.microsoft.com/office/drawing/2014/main" id="{C3FDAC64-4E16-1518-7CE3-DFD57BE1F6D4}"/>
              </a:ext>
            </a:extLst>
          </p:cNvPr>
          <p:cNvCxnSpPr>
            <a:cxnSpLocks/>
          </p:cNvCxnSpPr>
          <p:nvPr/>
        </p:nvCxnSpPr>
        <p:spPr>
          <a:xfrm flipH="1">
            <a:off x="1251494" y="1900065"/>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 name="正方形/長方形 3">
            <a:extLst>
              <a:ext uri="{FF2B5EF4-FFF2-40B4-BE49-F238E27FC236}">
                <a16:creationId xmlns:a16="http://schemas.microsoft.com/office/drawing/2014/main" id="{4F3F4449-B9D5-49AA-09FC-AB54E3CF3C4F}"/>
              </a:ext>
            </a:extLst>
          </p:cNvPr>
          <p:cNvSpPr/>
          <p:nvPr/>
        </p:nvSpPr>
        <p:spPr>
          <a:xfrm>
            <a:off x="7961539" y="-718"/>
            <a:ext cx="1944461" cy="334047"/>
          </a:xfrm>
          <a:prstGeom prst="rect">
            <a:avLst/>
          </a:prstGeom>
          <a:solidFill>
            <a:schemeClr val="accent1">
              <a:lumMod val="20000"/>
              <a:lumOff val="80000"/>
            </a:schemeClr>
          </a:solidFill>
          <a:ln w="3810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900" b="1">
                <a:solidFill>
                  <a:srgbClr val="C00000"/>
                </a:solidFill>
                <a:latin typeface="Meiryo UI" panose="020B0604030504040204" pitchFamily="50" charset="-128"/>
                <a:ea typeface="Meiryo UI" panose="020B0604030504040204" pitchFamily="50" charset="-128"/>
              </a:rPr>
              <a:t>採択された場合は、本スライドを元に公開用の資料を作成していただきます</a:t>
            </a:r>
          </a:p>
        </p:txBody>
      </p:sp>
      <p:sp>
        <p:nvSpPr>
          <p:cNvPr id="37" name="正方形/長方形 36">
            <a:extLst>
              <a:ext uri="{FF2B5EF4-FFF2-40B4-BE49-F238E27FC236}">
                <a16:creationId xmlns:a16="http://schemas.microsoft.com/office/drawing/2014/main" id="{0AC66C66-5E1C-DEC0-DD03-AC43BAFB940B}"/>
              </a:ext>
            </a:extLst>
          </p:cNvPr>
          <p:cNvSpPr/>
          <p:nvPr/>
        </p:nvSpPr>
        <p:spPr>
          <a:xfrm>
            <a:off x="81179" y="2289333"/>
            <a:ext cx="1108800" cy="270757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事業概要</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F84DE31D-4422-D404-702E-2F1EACF17ADA}"/>
              </a:ext>
            </a:extLst>
          </p:cNvPr>
          <p:cNvSpPr/>
          <p:nvPr/>
        </p:nvSpPr>
        <p:spPr>
          <a:xfrm>
            <a:off x="1251494" y="2288947"/>
            <a:ext cx="2646309" cy="270796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t"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商業化時のビジネスモデル</a:t>
            </a:r>
            <a:r>
              <a:rPr kumimoji="1" lang="en-US" altLang="ja-JP"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51" name="正方形/長方形 50">
            <a:extLst>
              <a:ext uri="{FF2B5EF4-FFF2-40B4-BE49-F238E27FC236}">
                <a16:creationId xmlns:a16="http://schemas.microsoft.com/office/drawing/2014/main" id="{DE1A6E38-B3A9-DA64-B919-1736BD3B180B}"/>
              </a:ext>
            </a:extLst>
          </p:cNvPr>
          <p:cNvSpPr/>
          <p:nvPr/>
        </p:nvSpPr>
        <p:spPr>
          <a:xfrm>
            <a:off x="3970199" y="2299933"/>
            <a:ext cx="5763178" cy="270796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t"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概要</a:t>
            </a:r>
            <a:r>
              <a:rPr kumimoji="1" lang="en-US" altLang="ja-JP" sz="1050">
                <a:solidFill>
                  <a:schemeClr val="tx2"/>
                </a:solidFill>
                <a:latin typeface="Meiryo UI" panose="020B0604030504040204" pitchFamily="50" charset="-128"/>
                <a:ea typeface="Meiryo UI" panose="020B0604030504040204" pitchFamily="50" charset="-128"/>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p>
          <a:p>
            <a:endParaRPr kumimoji="1" lang="en-US" altLang="ja-JP" sz="1050">
              <a:solidFill>
                <a:schemeClr val="tx2"/>
              </a:solidFill>
              <a:latin typeface="Meiryo UI" panose="020B0604030504040204" pitchFamily="50" charset="-128"/>
              <a:ea typeface="Meiryo UI" panose="020B0604030504040204" pitchFamily="50" charset="-128"/>
            </a:endParaRPr>
          </a:p>
          <a:p>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主な技術及び実証性</a:t>
            </a: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 </a:t>
            </a:r>
            <a:r>
              <a:rPr kumimoji="1" lang="en-US" altLang="ja-JP" sz="1050">
                <a:solidFill>
                  <a:srgbClr val="C00000"/>
                </a:solidFill>
                <a:latin typeface="Meiryo UI" panose="020B0604030504040204" pitchFamily="50" charset="-128"/>
                <a:ea typeface="Meiryo UI" panose="020B0604030504040204" pitchFamily="50" charset="-128"/>
              </a:rPr>
              <a:t>※</a:t>
            </a:r>
            <a:r>
              <a:rPr kumimoji="1" lang="ja-JP" altLang="en-US" sz="1050">
                <a:solidFill>
                  <a:srgbClr val="C00000"/>
                </a:solidFill>
                <a:latin typeface="Meiryo UI" panose="020B0604030504040204" pitchFamily="50" charset="-128"/>
                <a:ea typeface="Meiryo UI" panose="020B0604030504040204" pitchFamily="50" charset="-128"/>
              </a:rPr>
              <a:t>類型１または類型２に最も当てはまる場合のみ記載</a:t>
            </a:r>
            <a:endParaRPr kumimoji="1" lang="en-US" altLang="ja-JP" sz="1050">
              <a:solidFill>
                <a:srgbClr val="C00000"/>
              </a:solidFill>
              <a:latin typeface="Meiryo UI" panose="020B0604030504040204" pitchFamily="50" charset="-128"/>
              <a:ea typeface="Meiryo UI" panose="020B0604030504040204" pitchFamily="50" charset="-128"/>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p>
          <a:p>
            <a:endParaRPr kumimoji="1" lang="en-US" altLang="ja-JP" sz="1050">
              <a:solidFill>
                <a:schemeClr val="tx2"/>
              </a:solidFill>
              <a:latin typeface="Meiryo UI" panose="020B0604030504040204" pitchFamily="50" charset="-128"/>
              <a:ea typeface="Meiryo UI" panose="020B0604030504040204" pitchFamily="50" charset="-128"/>
            </a:endParaRPr>
          </a:p>
          <a:p>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対象とする物資及び実証性</a:t>
            </a:r>
            <a:r>
              <a:rPr kumimoji="1" lang="en-US" altLang="ja-JP" sz="1050">
                <a:solidFill>
                  <a:schemeClr val="tx2"/>
                </a:solidFill>
                <a:latin typeface="Meiryo UI" panose="020B0604030504040204" pitchFamily="50" charset="-128"/>
                <a:ea typeface="Meiryo UI" panose="020B0604030504040204" pitchFamily="50" charset="-128"/>
              </a:rPr>
              <a:t>】 </a:t>
            </a:r>
            <a:r>
              <a:rPr kumimoji="1" lang="en-US" altLang="ja-JP" sz="1050">
                <a:solidFill>
                  <a:srgbClr val="C00000"/>
                </a:solidFill>
                <a:latin typeface="Meiryo UI" panose="020B0604030504040204" pitchFamily="50" charset="-128"/>
                <a:ea typeface="Meiryo UI" panose="020B0604030504040204" pitchFamily="50" charset="-128"/>
              </a:rPr>
              <a:t>※</a:t>
            </a:r>
            <a:r>
              <a:rPr kumimoji="1" lang="ja-JP" altLang="en-US" sz="1050">
                <a:solidFill>
                  <a:srgbClr val="C00000"/>
                </a:solidFill>
                <a:latin typeface="Meiryo UI" panose="020B0604030504040204" pitchFamily="50" charset="-128"/>
                <a:ea typeface="Meiryo UI" panose="020B0604030504040204" pitchFamily="50" charset="-128"/>
              </a:rPr>
              <a:t>類型３に最も当てはまる場合のみ記載</a:t>
            </a:r>
            <a:endParaRPr kumimoji="1" lang="en-US" altLang="ja-JP" sz="1050">
              <a:solidFill>
                <a:srgbClr val="C00000"/>
              </a:solidFill>
              <a:latin typeface="Meiryo UI" panose="020B0604030504040204" pitchFamily="50" charset="-128"/>
              <a:ea typeface="Meiryo UI" panose="020B0604030504040204" pitchFamily="50" charset="-128"/>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p>
          <a:p>
            <a:endParaRPr kumimoji="1" lang="en-US" altLang="ja-JP" sz="1050">
              <a:solidFill>
                <a:schemeClr val="tx2"/>
              </a:solidFill>
              <a:latin typeface="Meiryo UI" panose="020B0604030504040204" pitchFamily="50" charset="-128"/>
              <a:ea typeface="Meiryo UI" panose="020B0604030504040204" pitchFamily="50" charset="-128"/>
            </a:endParaRPr>
          </a:p>
          <a:p>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スケジュール</a:t>
            </a:r>
            <a:r>
              <a:rPr kumimoji="1" lang="en-US" altLang="ja-JP" sz="1050">
                <a:solidFill>
                  <a:schemeClr val="tx2"/>
                </a:solidFill>
                <a:latin typeface="Meiryo UI" panose="020B0604030504040204" pitchFamily="50" charset="-128"/>
                <a:ea typeface="Meiryo UI" panose="020B0604030504040204" pitchFamily="50" charset="-128"/>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p>
        </p:txBody>
      </p:sp>
      <p:sp>
        <p:nvSpPr>
          <p:cNvPr id="85" name="吹き出し: 四角形 84">
            <a:extLst>
              <a:ext uri="{FF2B5EF4-FFF2-40B4-BE49-F238E27FC236}">
                <a16:creationId xmlns:a16="http://schemas.microsoft.com/office/drawing/2014/main" id="{EC22D3F4-A0B8-1C85-3A91-74F6F9A98FAF}"/>
              </a:ext>
            </a:extLst>
          </p:cNvPr>
          <p:cNvSpPr/>
          <p:nvPr/>
        </p:nvSpPr>
        <p:spPr>
          <a:xfrm>
            <a:off x="5003281" y="2384900"/>
            <a:ext cx="3317209" cy="1615285"/>
          </a:xfrm>
          <a:prstGeom prst="wedgeRectCallout">
            <a:avLst>
              <a:gd name="adj1" fmla="val -56714"/>
              <a:gd name="adj2" fmla="val 418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200"/>
              </a:spcAft>
            </a:pP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概要</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実証事業の概要を簡潔に記載してください</a:t>
            </a:r>
          </a:p>
          <a:p>
            <a:pPr>
              <a:spcAft>
                <a:spcPts val="200"/>
              </a:spcAft>
            </a:pP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主な技術及び実証性</a:t>
            </a: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類型１または類型２に最も当てはまる場合のみ、主たる技術の名称・所有者・概要と、どのような実証性があるのかを記載してください</a:t>
            </a:r>
          </a:p>
          <a:p>
            <a:pPr>
              <a:spcAft>
                <a:spcPts val="200"/>
              </a:spcAft>
            </a:pP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対象とする物資及び実証性</a:t>
            </a: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類型３に最も当てはまる場合のみ、対象とする物資の供給確保の必要性と、どのような実証性があるのかを記載してください</a:t>
            </a:r>
          </a:p>
          <a:p>
            <a:pPr>
              <a:spcAft>
                <a:spcPts val="200"/>
              </a:spcAft>
            </a:pP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スケジュール</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実証事業のみでなく、将来の事業開始までの全体スケジュールを記載してください</a:t>
            </a:r>
            <a:endParaRPr kumimoji="1" lang="ja-JP" altLang="en-US" sz="1000">
              <a:solidFill>
                <a:schemeClr val="tx2"/>
              </a:solidFill>
            </a:endParaRPr>
          </a:p>
        </p:txBody>
      </p:sp>
      <p:grpSp>
        <p:nvGrpSpPr>
          <p:cNvPr id="79" name="グループ化 78">
            <a:extLst>
              <a:ext uri="{FF2B5EF4-FFF2-40B4-BE49-F238E27FC236}">
                <a16:creationId xmlns:a16="http://schemas.microsoft.com/office/drawing/2014/main" id="{A5FA0084-C1C1-33B9-E68B-49648697ABF6}"/>
              </a:ext>
            </a:extLst>
          </p:cNvPr>
          <p:cNvGrpSpPr/>
          <p:nvPr/>
        </p:nvGrpSpPr>
        <p:grpSpPr>
          <a:xfrm>
            <a:off x="1349152" y="2576582"/>
            <a:ext cx="2548652" cy="2399813"/>
            <a:chOff x="439656" y="7208630"/>
            <a:chExt cx="8884448" cy="2953357"/>
          </a:xfrm>
        </p:grpSpPr>
        <p:grpSp>
          <p:nvGrpSpPr>
            <p:cNvPr id="25" name="グループ化 24">
              <a:extLst>
                <a:ext uri="{FF2B5EF4-FFF2-40B4-BE49-F238E27FC236}">
                  <a16:creationId xmlns:a16="http://schemas.microsoft.com/office/drawing/2014/main" id="{CE942AEC-1B59-C2A6-06AA-0FE9D0833155}"/>
                </a:ext>
              </a:extLst>
            </p:cNvPr>
            <p:cNvGrpSpPr/>
            <p:nvPr/>
          </p:nvGrpSpPr>
          <p:grpSpPr>
            <a:xfrm>
              <a:off x="439656" y="7208630"/>
              <a:ext cx="8884448" cy="2912898"/>
              <a:chOff x="510776" y="1930400"/>
              <a:chExt cx="8884448" cy="2912898"/>
            </a:xfrm>
          </p:grpSpPr>
          <p:cxnSp>
            <p:nvCxnSpPr>
              <p:cNvPr id="26" name="直線コネクタ 25">
                <a:extLst>
                  <a:ext uri="{FF2B5EF4-FFF2-40B4-BE49-F238E27FC236}">
                    <a16:creationId xmlns:a16="http://schemas.microsoft.com/office/drawing/2014/main" id="{93EB9345-B941-7556-79FA-7665197B715F}"/>
                  </a:ext>
                </a:extLst>
              </p:cNvPr>
              <p:cNvCxnSpPr>
                <a:cxnSpLocks/>
              </p:cNvCxnSpPr>
              <p:nvPr/>
            </p:nvCxnSpPr>
            <p:spPr>
              <a:xfrm>
                <a:off x="4338523" y="1930400"/>
                <a:ext cx="0" cy="2912898"/>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31" name="直線コネクタ 30">
                <a:extLst>
                  <a:ext uri="{FF2B5EF4-FFF2-40B4-BE49-F238E27FC236}">
                    <a16:creationId xmlns:a16="http://schemas.microsoft.com/office/drawing/2014/main" id="{886E88E3-3D17-16F1-6386-AE3A27E229D6}"/>
                  </a:ext>
                </a:extLst>
              </p:cNvPr>
              <p:cNvCxnSpPr>
                <a:cxnSpLocks/>
              </p:cNvCxnSpPr>
              <p:nvPr/>
            </p:nvCxnSpPr>
            <p:spPr>
              <a:xfrm>
                <a:off x="510776" y="3273210"/>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grpSp>
          <p:nvGrpSpPr>
            <p:cNvPr id="78" name="グループ化 77">
              <a:extLst>
                <a:ext uri="{FF2B5EF4-FFF2-40B4-BE49-F238E27FC236}">
                  <a16:creationId xmlns:a16="http://schemas.microsoft.com/office/drawing/2014/main" id="{5E443709-6231-006B-9D2F-5D2FA38CF483}"/>
                </a:ext>
              </a:extLst>
            </p:cNvPr>
            <p:cNvGrpSpPr/>
            <p:nvPr/>
          </p:nvGrpSpPr>
          <p:grpSpPr>
            <a:xfrm>
              <a:off x="514283" y="7337789"/>
              <a:ext cx="8547347" cy="2824198"/>
              <a:chOff x="514283" y="7337789"/>
              <a:chExt cx="8547347" cy="2824198"/>
            </a:xfrm>
          </p:grpSpPr>
          <p:sp>
            <p:nvSpPr>
              <p:cNvPr id="5" name="テキスト ボックス 4">
                <a:extLst>
                  <a:ext uri="{FF2B5EF4-FFF2-40B4-BE49-F238E27FC236}">
                    <a16:creationId xmlns:a16="http://schemas.microsoft.com/office/drawing/2014/main" id="{D615B8C2-A0D0-799C-4393-A30F92CC9F3A}"/>
                  </a:ext>
                </a:extLst>
              </p:cNvPr>
              <p:cNvSpPr txBox="1"/>
              <p:nvPr/>
            </p:nvSpPr>
            <p:spPr>
              <a:xfrm>
                <a:off x="514283" y="7337789"/>
                <a:ext cx="347848" cy="10320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100" b="1">
                    <a:solidFill>
                      <a:schemeClr val="tx2"/>
                    </a:solidFill>
                  </a:rPr>
                  <a:t>例：利用者</a:t>
                </a:r>
              </a:p>
            </p:txBody>
          </p:sp>
          <p:sp>
            <p:nvSpPr>
              <p:cNvPr id="6" name="テキスト ボックス 5">
                <a:extLst>
                  <a:ext uri="{FF2B5EF4-FFF2-40B4-BE49-F238E27FC236}">
                    <a16:creationId xmlns:a16="http://schemas.microsoft.com/office/drawing/2014/main" id="{CD892A41-ED2A-2F4F-C01C-91ADF65CD1C6}"/>
                  </a:ext>
                </a:extLst>
              </p:cNvPr>
              <p:cNvSpPr txBox="1"/>
              <p:nvPr/>
            </p:nvSpPr>
            <p:spPr>
              <a:xfrm>
                <a:off x="556344" y="8630391"/>
                <a:ext cx="224244" cy="1531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100" b="1">
                    <a:solidFill>
                      <a:schemeClr val="tx2"/>
                    </a:solidFill>
                  </a:rPr>
                  <a:t>例：提供者・設備</a:t>
                </a:r>
              </a:p>
            </p:txBody>
          </p:sp>
          <p:sp>
            <p:nvSpPr>
              <p:cNvPr id="14" name="正方形/長方形 13">
                <a:extLst>
                  <a:ext uri="{FF2B5EF4-FFF2-40B4-BE49-F238E27FC236}">
                    <a16:creationId xmlns:a16="http://schemas.microsoft.com/office/drawing/2014/main" id="{3963DA9C-076F-7788-4521-F7AC385EACE6}"/>
                  </a:ext>
                </a:extLst>
              </p:cNvPr>
              <p:cNvSpPr/>
              <p:nvPr/>
            </p:nvSpPr>
            <p:spPr>
              <a:xfrm>
                <a:off x="1253790" y="9040547"/>
                <a:ext cx="1556619" cy="644688"/>
              </a:xfrm>
              <a:prstGeom prst="rect">
                <a:avLst/>
              </a:prstGeom>
              <a:solidFill>
                <a:srgbClr val="33CCFF"/>
              </a:solidFill>
              <a:ln w="1905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zh-TW" sz="1000" b="1">
                    <a:solidFill>
                      <a:schemeClr val="tx2"/>
                    </a:solidFill>
                    <a:latin typeface="Meiryo UI" panose="020B0604030504040204" pitchFamily="50" charset="-128"/>
                    <a:ea typeface="Meiryo UI" panose="020B0604030504040204" pitchFamily="50" charset="-128"/>
                  </a:rPr>
                  <a:t>A</a:t>
                </a:r>
                <a:r>
                  <a:rPr kumimoji="1" lang="zh-TW" altLang="en-US" sz="1000" b="1">
                    <a:solidFill>
                      <a:schemeClr val="tx2"/>
                    </a:solidFill>
                    <a:latin typeface="Meiryo UI" panose="020B0604030504040204" pitchFamily="50" charset="-128"/>
                    <a:ea typeface="Meiryo UI" panose="020B0604030504040204" pitchFamily="50" charset="-128"/>
                  </a:rPr>
                  <a:t>社</a:t>
                </a:r>
                <a:br>
                  <a:rPr kumimoji="1" lang="zh-TW" altLang="en-US" sz="1000" b="1">
                    <a:solidFill>
                      <a:schemeClr val="tx2"/>
                    </a:solidFill>
                    <a:latin typeface="Meiryo UI" panose="020B0604030504040204" pitchFamily="50" charset="-128"/>
                    <a:ea typeface="Meiryo UI" panose="020B0604030504040204" pitchFamily="50" charset="-128"/>
                  </a:rPr>
                </a:br>
                <a:r>
                  <a:rPr kumimoji="1" lang="en-US" altLang="zh-TW" sz="900" b="1">
                    <a:solidFill>
                      <a:schemeClr val="tx2"/>
                    </a:solidFill>
                    <a:latin typeface="Meiryo UI" panose="020B0604030504040204" pitchFamily="50" charset="-128"/>
                    <a:ea typeface="Meiryo UI" panose="020B0604030504040204" pitchFamily="50" charset="-128"/>
                  </a:rPr>
                  <a:t>(</a:t>
                </a:r>
                <a:r>
                  <a:rPr kumimoji="1" lang="zh-TW" altLang="en-US" sz="900" b="1">
                    <a:solidFill>
                      <a:schemeClr val="tx2"/>
                    </a:solidFill>
                    <a:latin typeface="Meiryo UI" panose="020B0604030504040204" pitchFamily="50" charset="-128"/>
                    <a:ea typeface="Meiryo UI" panose="020B0604030504040204" pitchFamily="50" charset="-128"/>
                  </a:rPr>
                  <a:t>補助</a:t>
                </a:r>
                <a:br>
                  <a:rPr kumimoji="1" lang="en-US" altLang="zh-TW" sz="900" b="1">
                    <a:solidFill>
                      <a:schemeClr val="tx2"/>
                    </a:solidFill>
                    <a:latin typeface="Meiryo UI" panose="020B0604030504040204" pitchFamily="50" charset="-128"/>
                    <a:ea typeface="Meiryo UI" panose="020B0604030504040204" pitchFamily="50" charset="-128"/>
                  </a:rPr>
                </a:br>
                <a:r>
                  <a:rPr kumimoji="1" lang="zh-TW" altLang="en-US" sz="900" b="1">
                    <a:solidFill>
                      <a:schemeClr val="tx2"/>
                    </a:solidFill>
                    <a:latin typeface="Meiryo UI" panose="020B0604030504040204" pitchFamily="50" charset="-128"/>
                    <a:ea typeface="Meiryo UI" panose="020B0604030504040204" pitchFamily="50" charset="-128"/>
                  </a:rPr>
                  <a:t>申請者</a:t>
                </a:r>
                <a:r>
                  <a:rPr kumimoji="1" lang="en-US" altLang="zh-TW" sz="900" b="1">
                    <a:solidFill>
                      <a:schemeClr val="tx2"/>
                    </a:solidFill>
                    <a:latin typeface="Meiryo UI" panose="020B0604030504040204" pitchFamily="50" charset="-128"/>
                    <a:ea typeface="Meiryo UI" panose="020B0604030504040204" pitchFamily="50" charset="-128"/>
                  </a:rPr>
                  <a:t>)</a:t>
                </a:r>
                <a:endParaRPr kumimoji="1" lang="zh-TW" altLang="en-US" sz="1000" b="1">
                  <a:solidFill>
                    <a:schemeClr val="tx2"/>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FBACDC7D-6928-3880-3301-A1989EB66088}"/>
                  </a:ext>
                </a:extLst>
              </p:cNvPr>
              <p:cNvSpPr/>
              <p:nvPr/>
            </p:nvSpPr>
            <p:spPr>
              <a:xfrm>
                <a:off x="5226092" y="7741793"/>
                <a:ext cx="1367259"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00" b="1">
                    <a:solidFill>
                      <a:schemeClr val="tx2"/>
                    </a:solidFill>
                    <a:latin typeface="Meiryo UI" panose="020B0604030504040204" pitchFamily="50" charset="-128"/>
                    <a:ea typeface="Meiryo UI" panose="020B0604030504040204" pitchFamily="50" charset="-128"/>
                  </a:rPr>
                  <a:t>XXX</a:t>
                </a:r>
                <a:endParaRPr kumimoji="1" lang="ja-JP" altLang="en-US" sz="1000" b="1">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3BF21D68-CD77-3A9C-9693-846F49242F64}"/>
                  </a:ext>
                </a:extLst>
              </p:cNvPr>
              <p:cNvSpPr/>
              <p:nvPr/>
            </p:nvSpPr>
            <p:spPr>
              <a:xfrm>
                <a:off x="7694375" y="7741793"/>
                <a:ext cx="1367255"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00" b="1">
                    <a:solidFill>
                      <a:schemeClr val="tx2"/>
                    </a:solidFill>
                    <a:latin typeface="Meiryo UI" panose="020B0604030504040204" pitchFamily="50" charset="-128"/>
                    <a:ea typeface="Meiryo UI" panose="020B0604030504040204" pitchFamily="50" charset="-128"/>
                  </a:rPr>
                  <a:t>XXX</a:t>
                </a:r>
                <a:endParaRPr kumimoji="1" lang="ja-JP" altLang="en-US" sz="1000" b="1">
                  <a:solidFill>
                    <a:schemeClr val="tx2"/>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6211A630-2193-FA55-56C2-10705E1F93C8}"/>
                  </a:ext>
                </a:extLst>
              </p:cNvPr>
              <p:cNvSpPr/>
              <p:nvPr/>
            </p:nvSpPr>
            <p:spPr>
              <a:xfrm>
                <a:off x="5218977" y="9088367"/>
                <a:ext cx="1367259"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00" b="1">
                    <a:solidFill>
                      <a:schemeClr val="tx2"/>
                    </a:solidFill>
                    <a:latin typeface="Meiryo UI" panose="020B0604030504040204" pitchFamily="50" charset="-128"/>
                    <a:ea typeface="Meiryo UI" panose="020B0604030504040204" pitchFamily="50" charset="-128"/>
                  </a:rPr>
                  <a:t>XXX</a:t>
                </a:r>
                <a:endParaRPr kumimoji="1" lang="ja-JP" altLang="en-US" sz="1000" b="1">
                  <a:solidFill>
                    <a:schemeClr val="tx2"/>
                  </a:solidFill>
                  <a:latin typeface="Meiryo UI" panose="020B0604030504040204" pitchFamily="50" charset="-128"/>
                  <a:ea typeface="Meiryo UI" panose="020B0604030504040204" pitchFamily="50" charset="-128"/>
                </a:endParaRPr>
              </a:p>
            </p:txBody>
          </p:sp>
          <p:cxnSp>
            <p:nvCxnSpPr>
              <p:cNvPr id="33" name="直線矢印コネクタ 32">
                <a:extLst>
                  <a:ext uri="{FF2B5EF4-FFF2-40B4-BE49-F238E27FC236}">
                    <a16:creationId xmlns:a16="http://schemas.microsoft.com/office/drawing/2014/main" id="{00CDFC65-29CA-4E5B-58D5-27DEB81806A7}"/>
                  </a:ext>
                </a:extLst>
              </p:cNvPr>
              <p:cNvCxnSpPr>
                <a:cxnSpLocks/>
              </p:cNvCxnSpPr>
              <p:nvPr/>
            </p:nvCxnSpPr>
            <p:spPr>
              <a:xfrm>
                <a:off x="2924950" y="9362890"/>
                <a:ext cx="2204777" cy="0"/>
              </a:xfrm>
              <a:prstGeom prst="straightConnector1">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9" name="直線矢印コネクタ 48">
                <a:extLst>
                  <a:ext uri="{FF2B5EF4-FFF2-40B4-BE49-F238E27FC236}">
                    <a16:creationId xmlns:a16="http://schemas.microsoft.com/office/drawing/2014/main" id="{44D6225B-C880-F17D-E634-577EC71B6969}"/>
                  </a:ext>
                </a:extLst>
              </p:cNvPr>
              <p:cNvCxnSpPr>
                <a:cxnSpLocks/>
              </p:cNvCxnSpPr>
              <p:nvPr/>
            </p:nvCxnSpPr>
            <p:spPr>
              <a:xfrm flipV="1">
                <a:off x="2564908" y="7902449"/>
                <a:ext cx="2200548" cy="103651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0" name="直線矢印コネクタ 49">
                <a:extLst>
                  <a:ext uri="{FF2B5EF4-FFF2-40B4-BE49-F238E27FC236}">
                    <a16:creationId xmlns:a16="http://schemas.microsoft.com/office/drawing/2014/main" id="{02576255-712E-FBF5-945C-6AC08FB3DE41}"/>
                  </a:ext>
                </a:extLst>
              </p:cNvPr>
              <p:cNvCxnSpPr>
                <a:cxnSpLocks/>
              </p:cNvCxnSpPr>
              <p:nvPr/>
            </p:nvCxnSpPr>
            <p:spPr>
              <a:xfrm flipH="1">
                <a:off x="2834437" y="8028364"/>
                <a:ext cx="2130415" cy="998005"/>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7EF8A282-9293-2547-D507-2E5BC1F06041}"/>
                  </a:ext>
                </a:extLst>
              </p:cNvPr>
              <p:cNvCxnSpPr>
                <a:cxnSpLocks/>
              </p:cNvCxnSpPr>
              <p:nvPr/>
            </p:nvCxnSpPr>
            <p:spPr>
              <a:xfrm>
                <a:off x="6746708" y="7912589"/>
                <a:ext cx="872520"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3" name="直線矢印コネクタ 52">
                <a:extLst>
                  <a:ext uri="{FF2B5EF4-FFF2-40B4-BE49-F238E27FC236}">
                    <a16:creationId xmlns:a16="http://schemas.microsoft.com/office/drawing/2014/main" id="{50823843-1DC0-C291-BDB8-F8D12AEA3E74}"/>
                  </a:ext>
                </a:extLst>
              </p:cNvPr>
              <p:cNvCxnSpPr>
                <a:cxnSpLocks/>
              </p:cNvCxnSpPr>
              <p:nvPr/>
            </p:nvCxnSpPr>
            <p:spPr>
              <a:xfrm flipH="1">
                <a:off x="6746708" y="8062332"/>
                <a:ext cx="804499"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54" name="テキスト ボックス 53">
                <a:extLst>
                  <a:ext uri="{FF2B5EF4-FFF2-40B4-BE49-F238E27FC236}">
                    <a16:creationId xmlns:a16="http://schemas.microsoft.com/office/drawing/2014/main" id="{7A7D40CF-F7A7-4438-AFA7-7EBED650F04F}"/>
                  </a:ext>
                </a:extLst>
              </p:cNvPr>
              <p:cNvSpPr txBox="1"/>
              <p:nvPr/>
            </p:nvSpPr>
            <p:spPr>
              <a:xfrm>
                <a:off x="3909825" y="8590385"/>
                <a:ext cx="889089"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a:solidFill>
                      <a:schemeClr val="tx2"/>
                    </a:solidFill>
                  </a:rPr>
                  <a:t>XXX</a:t>
                </a:r>
                <a:endParaRPr kumimoji="1" lang="ja-JP" altLang="en-US" sz="900">
                  <a:solidFill>
                    <a:schemeClr val="tx2"/>
                  </a:solidFill>
                </a:endParaRPr>
              </a:p>
            </p:txBody>
          </p:sp>
          <p:sp>
            <p:nvSpPr>
              <p:cNvPr id="55" name="テキスト ボックス 54">
                <a:extLst>
                  <a:ext uri="{FF2B5EF4-FFF2-40B4-BE49-F238E27FC236}">
                    <a16:creationId xmlns:a16="http://schemas.microsoft.com/office/drawing/2014/main" id="{3A3BEBEC-BCD4-6FA0-DE47-2231406EF9DF}"/>
                  </a:ext>
                </a:extLst>
              </p:cNvPr>
              <p:cNvSpPr txBox="1"/>
              <p:nvPr/>
            </p:nvSpPr>
            <p:spPr>
              <a:xfrm>
                <a:off x="2582073" y="8185600"/>
                <a:ext cx="889089"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a:solidFill>
                      <a:schemeClr val="tx2"/>
                    </a:solidFill>
                  </a:rPr>
                  <a:t>XXX</a:t>
                </a:r>
                <a:endParaRPr kumimoji="1" lang="ja-JP" altLang="en-US" sz="900">
                  <a:solidFill>
                    <a:schemeClr val="tx2"/>
                  </a:solidFill>
                </a:endParaRPr>
              </a:p>
            </p:txBody>
          </p:sp>
          <p:sp>
            <p:nvSpPr>
              <p:cNvPr id="56" name="テキスト ボックス 55">
                <a:extLst>
                  <a:ext uri="{FF2B5EF4-FFF2-40B4-BE49-F238E27FC236}">
                    <a16:creationId xmlns:a16="http://schemas.microsoft.com/office/drawing/2014/main" id="{0D66A339-29AB-26A1-CD37-D21E54792215}"/>
                  </a:ext>
                </a:extLst>
              </p:cNvPr>
              <p:cNvSpPr txBox="1"/>
              <p:nvPr/>
            </p:nvSpPr>
            <p:spPr>
              <a:xfrm>
                <a:off x="6678941" y="8162535"/>
                <a:ext cx="908213"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a:solidFill>
                      <a:schemeClr val="tx2"/>
                    </a:solidFill>
                  </a:rPr>
                  <a:t>XXX</a:t>
                </a:r>
                <a:endParaRPr kumimoji="1" lang="ja-JP" altLang="en-US" sz="900">
                  <a:solidFill>
                    <a:schemeClr val="tx2"/>
                  </a:solidFill>
                </a:endParaRPr>
              </a:p>
            </p:txBody>
          </p:sp>
          <p:sp>
            <p:nvSpPr>
              <p:cNvPr id="57" name="テキスト ボックス 56">
                <a:extLst>
                  <a:ext uri="{FF2B5EF4-FFF2-40B4-BE49-F238E27FC236}">
                    <a16:creationId xmlns:a16="http://schemas.microsoft.com/office/drawing/2014/main" id="{7328662D-4BFB-18DD-402A-B9F8187E2E87}"/>
                  </a:ext>
                </a:extLst>
              </p:cNvPr>
              <p:cNvSpPr txBox="1"/>
              <p:nvPr/>
            </p:nvSpPr>
            <p:spPr>
              <a:xfrm>
                <a:off x="4745367" y="8819766"/>
                <a:ext cx="870708"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a:solidFill>
                      <a:schemeClr val="tx2"/>
                    </a:solidFill>
                  </a:rPr>
                  <a:t>XXX</a:t>
                </a:r>
                <a:endParaRPr kumimoji="1" lang="ja-JP" altLang="en-US" sz="900">
                  <a:solidFill>
                    <a:schemeClr val="tx2"/>
                  </a:solidFill>
                </a:endParaRPr>
              </a:p>
            </p:txBody>
          </p:sp>
          <p:cxnSp>
            <p:nvCxnSpPr>
              <p:cNvPr id="70" name="直線矢印コネクタ 69">
                <a:extLst>
                  <a:ext uri="{FF2B5EF4-FFF2-40B4-BE49-F238E27FC236}">
                    <a16:creationId xmlns:a16="http://schemas.microsoft.com/office/drawing/2014/main" id="{360CF994-DF52-4277-D80F-F00DA14D4DC5}"/>
                  </a:ext>
                </a:extLst>
              </p:cNvPr>
              <p:cNvCxnSpPr>
                <a:cxnSpLocks/>
              </p:cNvCxnSpPr>
              <p:nvPr/>
            </p:nvCxnSpPr>
            <p:spPr>
              <a:xfrm flipV="1">
                <a:off x="5743342" y="8369789"/>
                <a:ext cx="0" cy="555777"/>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1" name="直線矢印コネクタ 70">
                <a:extLst>
                  <a:ext uri="{FF2B5EF4-FFF2-40B4-BE49-F238E27FC236}">
                    <a16:creationId xmlns:a16="http://schemas.microsoft.com/office/drawing/2014/main" id="{30B58091-70FB-4FE3-3E7D-38B2B9AB9572}"/>
                  </a:ext>
                </a:extLst>
              </p:cNvPr>
              <p:cNvCxnSpPr>
                <a:cxnSpLocks/>
              </p:cNvCxnSpPr>
              <p:nvPr/>
            </p:nvCxnSpPr>
            <p:spPr>
              <a:xfrm>
                <a:off x="6115470" y="8406685"/>
                <a:ext cx="0" cy="576661"/>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2" name="テキスト ボックス 71">
                <a:extLst>
                  <a:ext uri="{FF2B5EF4-FFF2-40B4-BE49-F238E27FC236}">
                    <a16:creationId xmlns:a16="http://schemas.microsoft.com/office/drawing/2014/main" id="{7118EF30-FD21-DC72-065C-5A0BFE55B68E}"/>
                  </a:ext>
                </a:extLst>
              </p:cNvPr>
              <p:cNvSpPr txBox="1"/>
              <p:nvPr/>
            </p:nvSpPr>
            <p:spPr>
              <a:xfrm>
                <a:off x="6290178" y="8507309"/>
                <a:ext cx="870708"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a:solidFill>
                      <a:schemeClr val="tx2"/>
                    </a:solidFill>
                  </a:rPr>
                  <a:t>XXX</a:t>
                </a:r>
                <a:endParaRPr kumimoji="1" lang="ja-JP" altLang="en-US" sz="900">
                  <a:solidFill>
                    <a:schemeClr val="tx2"/>
                  </a:solidFill>
                </a:endParaRPr>
              </a:p>
            </p:txBody>
          </p:sp>
          <p:sp>
            <p:nvSpPr>
              <p:cNvPr id="73" name="テキスト ボックス 72">
                <a:extLst>
                  <a:ext uri="{FF2B5EF4-FFF2-40B4-BE49-F238E27FC236}">
                    <a16:creationId xmlns:a16="http://schemas.microsoft.com/office/drawing/2014/main" id="{2F695D26-523C-79D3-22A1-30341EDC6227}"/>
                  </a:ext>
                </a:extLst>
              </p:cNvPr>
              <p:cNvSpPr txBox="1"/>
              <p:nvPr/>
            </p:nvSpPr>
            <p:spPr>
              <a:xfrm>
                <a:off x="6668497" y="7680254"/>
                <a:ext cx="908213"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a:solidFill>
                      <a:schemeClr val="tx2"/>
                    </a:solidFill>
                  </a:rPr>
                  <a:t>XXX</a:t>
                </a:r>
                <a:endParaRPr kumimoji="1" lang="ja-JP" altLang="en-US" sz="900">
                  <a:solidFill>
                    <a:schemeClr val="tx2"/>
                  </a:solidFill>
                </a:endParaRPr>
              </a:p>
            </p:txBody>
          </p:sp>
        </p:grpSp>
      </p:grpSp>
      <p:sp>
        <p:nvSpPr>
          <p:cNvPr id="58" name="正方形/長方形 57">
            <a:extLst>
              <a:ext uri="{FF2B5EF4-FFF2-40B4-BE49-F238E27FC236}">
                <a16:creationId xmlns:a16="http://schemas.microsoft.com/office/drawing/2014/main" id="{0925C563-E20C-A8D5-51E3-F5C1D2A443DE}"/>
              </a:ext>
            </a:extLst>
          </p:cNvPr>
          <p:cNvSpPr/>
          <p:nvPr/>
        </p:nvSpPr>
        <p:spPr>
          <a:xfrm>
            <a:off x="8392886" y="2388251"/>
            <a:ext cx="1282908" cy="2548073"/>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a:solidFill>
                  <a:schemeClr val="tx2"/>
                </a:solidFill>
                <a:latin typeface="Meiryo UI" panose="020B0604030504040204" pitchFamily="50" charset="-128"/>
                <a:ea typeface="Meiryo UI" panose="020B0604030504040204" pitchFamily="50" charset="-128"/>
              </a:rPr>
              <a:t>図・写真等</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9" name="吹き出し: 四角形 58">
            <a:extLst>
              <a:ext uri="{FF2B5EF4-FFF2-40B4-BE49-F238E27FC236}">
                <a16:creationId xmlns:a16="http://schemas.microsoft.com/office/drawing/2014/main" id="{B69B42BC-851D-58B7-6F96-C4E32B63FFEA}"/>
              </a:ext>
            </a:extLst>
          </p:cNvPr>
          <p:cNvSpPr/>
          <p:nvPr/>
        </p:nvSpPr>
        <p:spPr>
          <a:xfrm>
            <a:off x="5425223" y="4039323"/>
            <a:ext cx="2906099" cy="411648"/>
          </a:xfrm>
          <a:prstGeom prst="wedgeRectCallout">
            <a:avLst>
              <a:gd name="adj1" fmla="val 57065"/>
              <a:gd name="adj2" fmla="val -2700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事業イメージが分かる図・写真等を貼り付けてください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貼付位置は変えても構いません</a:t>
            </a:r>
          </a:p>
        </p:txBody>
      </p:sp>
      <p:sp>
        <p:nvSpPr>
          <p:cNvPr id="10" name="正方形/長方形 9">
            <a:extLst>
              <a:ext uri="{FF2B5EF4-FFF2-40B4-BE49-F238E27FC236}">
                <a16:creationId xmlns:a16="http://schemas.microsoft.com/office/drawing/2014/main" id="{761F5AE2-EF1D-33D6-C0C6-A04C5C6CB9BB}"/>
              </a:ext>
            </a:extLst>
          </p:cNvPr>
          <p:cNvSpPr/>
          <p:nvPr/>
        </p:nvSpPr>
        <p:spPr>
          <a:xfrm>
            <a:off x="1251495" y="1945555"/>
            <a:ext cx="8531997"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zh-TW" altLang="en-US" sz="1050">
                <a:solidFill>
                  <a:schemeClr val="tx2"/>
                </a:solidFill>
              </a:rPr>
              <a:t>事業費総額</a:t>
            </a:r>
            <a:r>
              <a:rPr kumimoji="1" lang="ja-JP" altLang="en-US" sz="1050">
                <a:solidFill>
                  <a:schemeClr val="tx2"/>
                </a:solidFill>
              </a:rPr>
              <a:t>：</a:t>
            </a:r>
            <a:r>
              <a:rPr kumimoji="1" lang="en-US" altLang="ja-JP" sz="1050">
                <a:solidFill>
                  <a:schemeClr val="tx2"/>
                </a:solidFill>
              </a:rPr>
              <a:t>XXX</a:t>
            </a:r>
            <a:r>
              <a:rPr kumimoji="1" lang="ja-JP" altLang="en-US" sz="1050">
                <a:solidFill>
                  <a:schemeClr val="tx2"/>
                </a:solidFill>
              </a:rPr>
              <a:t>百万円 </a:t>
            </a:r>
            <a:r>
              <a:rPr kumimoji="1" lang="en-US" altLang="zh-TW" sz="1050">
                <a:solidFill>
                  <a:schemeClr val="tx2"/>
                </a:solidFill>
              </a:rPr>
              <a:t>/ </a:t>
            </a:r>
            <a:r>
              <a:rPr kumimoji="1" lang="zh-TW" altLang="en-US" sz="1050">
                <a:solidFill>
                  <a:schemeClr val="tx2"/>
                </a:solidFill>
              </a:rPr>
              <a:t>補助対象経費総額</a:t>
            </a:r>
            <a:r>
              <a:rPr kumimoji="1" lang="ja-JP" altLang="en-US" sz="1050">
                <a:solidFill>
                  <a:schemeClr val="tx2"/>
                </a:solidFill>
              </a:rPr>
              <a:t>：</a:t>
            </a:r>
            <a:r>
              <a:rPr kumimoji="1" lang="en-US" altLang="ja-JP" sz="1050">
                <a:solidFill>
                  <a:schemeClr val="tx2"/>
                </a:solidFill>
              </a:rPr>
              <a:t>XXX</a:t>
            </a:r>
            <a:r>
              <a:rPr kumimoji="1" lang="ja-JP" altLang="en-US" sz="1050">
                <a:solidFill>
                  <a:schemeClr val="tx2"/>
                </a:solidFill>
              </a:rPr>
              <a:t>百万円 </a:t>
            </a:r>
            <a:r>
              <a:rPr kumimoji="1" lang="en-US" altLang="zh-TW" sz="1050">
                <a:solidFill>
                  <a:schemeClr val="tx2"/>
                </a:solidFill>
              </a:rPr>
              <a:t>/ </a:t>
            </a:r>
            <a:r>
              <a:rPr kumimoji="1" lang="zh-TW" altLang="en-US" sz="1050">
                <a:solidFill>
                  <a:schemeClr val="tx2"/>
                </a:solidFill>
              </a:rPr>
              <a:t>補助金申請額</a:t>
            </a:r>
            <a:r>
              <a:rPr kumimoji="1" lang="ja-JP" altLang="en-US" sz="1050">
                <a:solidFill>
                  <a:schemeClr val="tx2"/>
                </a:solidFill>
              </a:rPr>
              <a:t>：</a:t>
            </a:r>
            <a:r>
              <a:rPr kumimoji="1" lang="en-US" altLang="ja-JP" sz="1050">
                <a:solidFill>
                  <a:schemeClr val="tx2"/>
                </a:solidFill>
              </a:rPr>
              <a:t>XXX</a:t>
            </a:r>
            <a:r>
              <a:rPr kumimoji="1" lang="ja-JP" altLang="en-US" sz="1050">
                <a:solidFill>
                  <a:schemeClr val="tx2"/>
                </a:solidFill>
              </a:rPr>
              <a:t>百万円</a:t>
            </a:r>
            <a:endParaRPr kumimoji="1" lang="zh-TW" altLang="en-US" sz="1050">
              <a:solidFill>
                <a:schemeClr val="tx2"/>
              </a:solidFill>
            </a:endParaRPr>
          </a:p>
        </p:txBody>
      </p:sp>
      <p:sp>
        <p:nvSpPr>
          <p:cNvPr id="23" name="正方形/長方形 22">
            <a:extLst>
              <a:ext uri="{FF2B5EF4-FFF2-40B4-BE49-F238E27FC236}">
                <a16:creationId xmlns:a16="http://schemas.microsoft.com/office/drawing/2014/main" id="{0249337E-AEB7-CCED-7F73-CC68F517C2A6}"/>
              </a:ext>
            </a:extLst>
          </p:cNvPr>
          <p:cNvSpPr/>
          <p:nvPr/>
        </p:nvSpPr>
        <p:spPr>
          <a:xfrm>
            <a:off x="81179" y="1945555"/>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事業規模</a:t>
            </a:r>
          </a:p>
        </p:txBody>
      </p:sp>
      <p:sp>
        <p:nvSpPr>
          <p:cNvPr id="24" name="吹き出し: 四角形 23">
            <a:extLst>
              <a:ext uri="{FF2B5EF4-FFF2-40B4-BE49-F238E27FC236}">
                <a16:creationId xmlns:a16="http://schemas.microsoft.com/office/drawing/2014/main" id="{29DC8E77-791F-3C43-B481-8E64B94F77DC}"/>
              </a:ext>
            </a:extLst>
          </p:cNvPr>
          <p:cNvSpPr/>
          <p:nvPr/>
        </p:nvSpPr>
        <p:spPr>
          <a:xfrm>
            <a:off x="1774603" y="848253"/>
            <a:ext cx="2596863" cy="396000"/>
          </a:xfrm>
          <a:prstGeom prst="wedgeRectCallout">
            <a:avLst>
              <a:gd name="adj1" fmla="val -54245"/>
              <a:gd name="adj2" fmla="val 97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申請者</a:t>
            </a:r>
            <a:r>
              <a:rPr kumimoji="1" lang="ja-JP" altLang="en-US" sz="1000">
                <a:solidFill>
                  <a:schemeClr val="tx2"/>
                </a:solidFill>
                <a:latin typeface="Meiryo UI" panose="020B0604030504040204" pitchFamily="50" charset="-128"/>
                <a:ea typeface="Meiryo UI" panose="020B0604030504040204" pitchFamily="50" charset="-128"/>
              </a:rPr>
              <a:t>の企業名を記載してください（共同申請の場合は共同申請者名も記載してください）</a:t>
            </a:r>
            <a:endParaRPr kumimoji="1" lang="ja-JP" altLang="en-US" sz="1000">
              <a:solidFill>
                <a:schemeClr val="tx2"/>
              </a:solidFill>
              <a:highlight>
                <a:srgbClr val="00FFFF"/>
              </a:highlight>
            </a:endParaRPr>
          </a:p>
        </p:txBody>
      </p:sp>
      <p:sp>
        <p:nvSpPr>
          <p:cNvPr id="29" name="吹き出し: 四角形 28">
            <a:extLst>
              <a:ext uri="{FF2B5EF4-FFF2-40B4-BE49-F238E27FC236}">
                <a16:creationId xmlns:a16="http://schemas.microsoft.com/office/drawing/2014/main" id="{ADF88555-8D66-6FF5-CD8A-4219B35506D2}"/>
              </a:ext>
            </a:extLst>
          </p:cNvPr>
          <p:cNvSpPr/>
          <p:nvPr/>
        </p:nvSpPr>
        <p:spPr>
          <a:xfrm>
            <a:off x="2870604" y="428814"/>
            <a:ext cx="2879776" cy="396000"/>
          </a:xfrm>
          <a:prstGeom prst="wedgeRectCallout">
            <a:avLst>
              <a:gd name="adj1" fmla="val -53721"/>
              <a:gd name="adj2" fmla="val 2089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冒頭に事業実施国名</a:t>
            </a:r>
            <a:r>
              <a:rPr kumimoji="1" lang="ja-JP" altLang="en-US" sz="1000">
                <a:solidFill>
                  <a:schemeClr val="tx2"/>
                </a:solidFill>
                <a:latin typeface="Meiryo UI" panose="020B0604030504040204" pitchFamily="50" charset="-128"/>
                <a:ea typeface="Meiryo UI" panose="020B0604030504040204" pitchFamily="50" charset="-128"/>
              </a:rPr>
              <a:t>（複数国で実施予定の場合</a:t>
            </a:r>
            <a:r>
              <a:rPr lang="ja-JP" altLang="en-US" sz="1000">
                <a:solidFill>
                  <a:schemeClr val="tx2"/>
                </a:solidFill>
                <a:latin typeface="Meiryo UI" panose="020B0604030504040204" pitchFamily="50" charset="-128"/>
                <a:ea typeface="Meiryo UI" panose="020B0604030504040204" pitchFamily="50" charset="-128"/>
              </a:rPr>
              <a:t>は、全ての国名又は拠点となる国名）</a:t>
            </a:r>
            <a:r>
              <a:rPr kumimoji="1" lang="ja-JP" altLang="en-US" sz="1000">
                <a:solidFill>
                  <a:schemeClr val="tx2"/>
                </a:solidFill>
                <a:latin typeface="Meiryo UI" panose="020B0604030504040204" pitchFamily="50" charset="-128"/>
                <a:ea typeface="Meiryo UI" panose="020B0604030504040204" pitchFamily="50" charset="-128"/>
              </a:rPr>
              <a:t>を</a:t>
            </a:r>
            <a:r>
              <a:rPr kumimoji="1" lang="ja-JP" altLang="en-US" sz="1000">
                <a:solidFill>
                  <a:schemeClr val="tx2"/>
                </a:solidFill>
              </a:rPr>
              <a:t>記載してください</a:t>
            </a:r>
            <a:endParaRPr kumimoji="1" lang="ja-JP" altLang="en-US" sz="1000">
              <a:solidFill>
                <a:schemeClr val="tx2"/>
              </a:solidFill>
              <a:highlight>
                <a:srgbClr val="00FFFF"/>
              </a:highlight>
            </a:endParaRPr>
          </a:p>
        </p:txBody>
      </p:sp>
      <p:sp>
        <p:nvSpPr>
          <p:cNvPr id="60" name="吹き出し: 四角形 59">
            <a:extLst>
              <a:ext uri="{FF2B5EF4-FFF2-40B4-BE49-F238E27FC236}">
                <a16:creationId xmlns:a16="http://schemas.microsoft.com/office/drawing/2014/main" id="{0863D451-AD98-C15C-39C0-A034C9DF7869}"/>
              </a:ext>
            </a:extLst>
          </p:cNvPr>
          <p:cNvSpPr/>
          <p:nvPr/>
        </p:nvSpPr>
        <p:spPr>
          <a:xfrm>
            <a:off x="5470185" y="1240112"/>
            <a:ext cx="4313308" cy="294227"/>
          </a:xfrm>
          <a:prstGeom prst="wedgeRectCallout">
            <a:avLst>
              <a:gd name="adj1" fmla="val -58247"/>
              <a:gd name="adj2" fmla="val -1972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最も当てはまる類型を丸で囲んでください（複数該当する場合は、全て丸で囲んだうえで最も当てはまる類型のみ赤丸で明示してください）</a:t>
            </a:r>
          </a:p>
        </p:txBody>
      </p:sp>
      <p:sp>
        <p:nvSpPr>
          <p:cNvPr id="64" name="吹き出し: 四角形 63">
            <a:extLst>
              <a:ext uri="{FF2B5EF4-FFF2-40B4-BE49-F238E27FC236}">
                <a16:creationId xmlns:a16="http://schemas.microsoft.com/office/drawing/2014/main" id="{FD8F7AB7-F0FD-C8FD-0577-921421F6FF85}"/>
              </a:ext>
            </a:extLst>
          </p:cNvPr>
          <p:cNvSpPr/>
          <p:nvPr/>
        </p:nvSpPr>
        <p:spPr>
          <a:xfrm>
            <a:off x="1446956" y="4649041"/>
            <a:ext cx="8336538" cy="2132052"/>
          </a:xfrm>
          <a:prstGeom prst="wedgeRectCallout">
            <a:avLst>
              <a:gd name="adj1" fmla="val -54463"/>
              <a:gd name="adj2" fmla="val -210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rgbClr val="C00000"/>
                </a:solidFill>
              </a:rPr>
              <a:t>最も当てはまる事業類型について、日本への裨益内容を記載ください。事業類型によって記載項目が異なりますので、以下を参考に可能な限り定量的に記載ください。</a:t>
            </a:r>
            <a:r>
              <a:rPr kumimoji="1" lang="ja-JP" altLang="en-US" sz="1000">
                <a:solidFill>
                  <a:schemeClr val="tx2"/>
                </a:solidFill>
              </a:rPr>
              <a:t>なお、記載内容につきましては、事業計画書</a:t>
            </a:r>
            <a:r>
              <a:rPr kumimoji="1" lang="ja-JP" altLang="en-US" sz="1000" b="1">
                <a:solidFill>
                  <a:schemeClr val="tx2"/>
                </a:solidFill>
              </a:rPr>
              <a:t>「</a:t>
            </a:r>
            <a:r>
              <a:rPr kumimoji="1" lang="en-US" altLang="ja-JP" sz="1000" b="1">
                <a:solidFill>
                  <a:schemeClr val="tx2"/>
                </a:solidFill>
              </a:rPr>
              <a:t>4-3. </a:t>
            </a:r>
            <a:r>
              <a:rPr kumimoji="1" lang="ja-JP" altLang="en-US" sz="1000" b="1">
                <a:solidFill>
                  <a:schemeClr val="tx1"/>
                </a:solidFill>
              </a:rPr>
              <a:t>想定される裨益効果」</a:t>
            </a:r>
            <a:r>
              <a:rPr kumimoji="1" lang="ja-JP" altLang="en-US" sz="1000">
                <a:solidFill>
                  <a:schemeClr val="tx1"/>
                </a:solidFill>
              </a:rPr>
              <a:t>の内容と整合するようにご留意ください</a:t>
            </a:r>
            <a:br>
              <a:rPr kumimoji="1" lang="en-US" altLang="ja-JP" sz="1000">
                <a:solidFill>
                  <a:schemeClr val="tx1"/>
                </a:solidFill>
              </a:rPr>
            </a:br>
            <a:endParaRPr kumimoji="1" lang="en-US" altLang="ja-JP" sz="1000" b="1">
              <a:solidFill>
                <a:schemeClr val="tx1"/>
              </a:solidFill>
            </a:endParaRPr>
          </a:p>
          <a:p>
            <a:r>
              <a:rPr kumimoji="1" lang="ja-JP" altLang="en-US" sz="1000" b="1" u="sng">
                <a:solidFill>
                  <a:schemeClr val="tx2"/>
                </a:solidFill>
              </a:rPr>
              <a:t>■事業類型①に最も当てはまる場合</a:t>
            </a:r>
            <a:endParaRPr kumimoji="1" lang="en-US" altLang="ja-JP" sz="1000" b="1" u="sng">
              <a:solidFill>
                <a:schemeClr val="tx2"/>
              </a:solidFill>
            </a:endParaRPr>
          </a:p>
          <a:p>
            <a:pPr marL="358775" lvl="1" indent="-171450">
              <a:buFont typeface="Arial" panose="020B0604020202020204" pitchFamily="34" charset="0"/>
              <a:buChar char="•"/>
            </a:pPr>
            <a:r>
              <a:rPr kumimoji="1" lang="en-US" altLang="ja-JP" sz="1000" b="1">
                <a:solidFill>
                  <a:schemeClr val="tx2"/>
                </a:solidFill>
              </a:rPr>
              <a:t>【</a:t>
            </a:r>
            <a:r>
              <a:rPr kumimoji="1" lang="ja-JP" altLang="en-US" sz="1000" b="1">
                <a:solidFill>
                  <a:schemeClr val="tx2"/>
                </a:solidFill>
              </a:rPr>
              <a:t>本事業が我が国のイノベーション創出に裨益するポイント</a:t>
            </a:r>
            <a:r>
              <a:rPr kumimoji="1" lang="en-US" altLang="ja-JP" sz="1000" b="1">
                <a:solidFill>
                  <a:schemeClr val="tx2"/>
                </a:solidFill>
              </a:rPr>
              <a:t>】</a:t>
            </a:r>
            <a:r>
              <a:rPr kumimoji="1" lang="ja-JP" altLang="en-US" sz="1000" b="1">
                <a:solidFill>
                  <a:schemeClr val="tx2"/>
                </a:solidFill>
              </a:rPr>
              <a:t>　</a:t>
            </a:r>
            <a:r>
              <a:rPr kumimoji="1" lang="ja-JP" altLang="en-US" sz="1000">
                <a:solidFill>
                  <a:schemeClr val="tx2"/>
                </a:solidFill>
              </a:rPr>
              <a:t>例）事業で得られるビッグデータを日本に還元、年間○○件のデータや実証例の獲得、国際ルール・標準の日本標準の獲得、現地高度人材を〇〇人呼び込み等</a:t>
            </a:r>
          </a:p>
          <a:p>
            <a:pPr marL="358775" lvl="1" indent="-171450">
              <a:buFont typeface="Arial" panose="020B0604020202020204" pitchFamily="34" charset="0"/>
              <a:buChar char="•"/>
            </a:pPr>
            <a:r>
              <a:rPr kumimoji="1" lang="en-US" altLang="ja-JP" sz="1000" b="1">
                <a:solidFill>
                  <a:schemeClr val="tx2"/>
                </a:solidFill>
              </a:rPr>
              <a:t>【</a:t>
            </a:r>
            <a:r>
              <a:rPr kumimoji="1" lang="ja-JP" altLang="en-US" sz="1000" b="1">
                <a:solidFill>
                  <a:schemeClr val="tx2"/>
                </a:solidFill>
              </a:rPr>
              <a:t>結果生み出される国内雇用・投資効果等</a:t>
            </a:r>
            <a:r>
              <a:rPr kumimoji="1" lang="en-US" altLang="ja-JP" sz="1000" b="1">
                <a:solidFill>
                  <a:schemeClr val="tx2"/>
                </a:solidFill>
              </a:rPr>
              <a:t>】</a:t>
            </a:r>
            <a:r>
              <a:rPr kumimoji="1" lang="ja-JP" altLang="en-US" sz="1000" b="1">
                <a:solidFill>
                  <a:schemeClr val="tx2"/>
                </a:solidFill>
              </a:rPr>
              <a:t>　</a:t>
            </a:r>
            <a:r>
              <a:rPr kumimoji="1" lang="ja-JP" altLang="en-US" sz="1000">
                <a:solidFill>
                  <a:schemeClr val="tx2"/>
                </a:solidFill>
              </a:rPr>
              <a:t>例）日本での雇用○人増、○○億円の</a:t>
            </a:r>
            <a:r>
              <a:rPr kumimoji="1" lang="en-US" altLang="ja-JP" sz="1000">
                <a:solidFill>
                  <a:schemeClr val="tx2"/>
                </a:solidFill>
              </a:rPr>
              <a:t>R&amp;D</a:t>
            </a:r>
            <a:r>
              <a:rPr kumimoji="1" lang="ja-JP" altLang="en-US" sz="1000">
                <a:solidFill>
                  <a:schemeClr val="tx2"/>
                </a:solidFill>
              </a:rPr>
              <a:t>センター設立等</a:t>
            </a:r>
            <a:endParaRPr kumimoji="1" lang="en-US" altLang="ja-JP" sz="1000">
              <a:solidFill>
                <a:schemeClr val="tx2"/>
              </a:solidFill>
            </a:endParaRPr>
          </a:p>
          <a:p>
            <a:r>
              <a:rPr kumimoji="1" lang="ja-JP" altLang="en-US" sz="1000" b="1" u="sng">
                <a:solidFill>
                  <a:schemeClr val="tx2"/>
                </a:solidFill>
              </a:rPr>
              <a:t>■事業類型②に最も当てはまる場合</a:t>
            </a:r>
            <a:endParaRPr kumimoji="1" lang="en-US" altLang="ja-JP" sz="1000" b="1" u="sng">
              <a:solidFill>
                <a:schemeClr val="tx2"/>
              </a:solidFill>
            </a:endParaRPr>
          </a:p>
          <a:p>
            <a:pPr marL="358775" indent="-171450">
              <a:buFont typeface="Arial" panose="020B0604020202020204" pitchFamily="34" charset="0"/>
              <a:buChar char="•"/>
            </a:pPr>
            <a:r>
              <a:rPr kumimoji="1" lang="en-US" altLang="ja-JP" sz="1000" b="1">
                <a:solidFill>
                  <a:schemeClr val="tx2"/>
                </a:solidFill>
              </a:rPr>
              <a:t>【</a:t>
            </a:r>
            <a:r>
              <a:rPr kumimoji="1" lang="ja-JP" altLang="en-US" sz="1000" b="1">
                <a:solidFill>
                  <a:schemeClr val="tx2"/>
                </a:solidFill>
              </a:rPr>
              <a:t>本事業の我が国の雇用増等への裨益効果</a:t>
            </a:r>
            <a:r>
              <a:rPr kumimoji="1" lang="en-US" altLang="ja-JP" sz="1000" b="1">
                <a:solidFill>
                  <a:schemeClr val="tx2"/>
                </a:solidFill>
              </a:rPr>
              <a:t>】</a:t>
            </a:r>
            <a:r>
              <a:rPr kumimoji="1" lang="ja-JP" altLang="en-US" sz="1000" b="1">
                <a:solidFill>
                  <a:schemeClr val="tx2"/>
                </a:solidFill>
              </a:rPr>
              <a:t>　</a:t>
            </a:r>
            <a:r>
              <a:rPr kumimoji="1" lang="ja-JP" altLang="en-US" sz="1000">
                <a:solidFill>
                  <a:schemeClr val="tx2"/>
                </a:solidFill>
              </a:rPr>
              <a:t>例）タービンの受注や日本からの遠隔メンテナンスサービス契約の締結により日本で○○人の雇用増加効果</a:t>
            </a:r>
            <a:endParaRPr kumimoji="1" lang="en-US" altLang="ja-JP" sz="1000" b="1">
              <a:solidFill>
                <a:schemeClr val="tx2"/>
              </a:solidFill>
              <a:latin typeface="Meiryo UI" panose="020B0604030504040204" pitchFamily="50" charset="-128"/>
              <a:ea typeface="Meiryo UI" panose="020B0604030504040204" pitchFamily="50" charset="-128"/>
            </a:endParaRPr>
          </a:p>
          <a:p>
            <a:r>
              <a:rPr kumimoji="1" lang="ja-JP" altLang="en-US" sz="1000" b="1" u="sng">
                <a:solidFill>
                  <a:schemeClr val="tx2"/>
                </a:solidFill>
                <a:latin typeface="Meiryo UI" panose="020B0604030504040204" pitchFamily="50" charset="-128"/>
                <a:ea typeface="Meiryo UI" panose="020B0604030504040204" pitchFamily="50" charset="-128"/>
              </a:rPr>
              <a:t>■事業類型③</a:t>
            </a:r>
            <a:r>
              <a:rPr kumimoji="1" lang="ja-JP" altLang="en-US" sz="1000" b="1" u="sng">
                <a:solidFill>
                  <a:schemeClr val="tx2"/>
                </a:solidFill>
              </a:rPr>
              <a:t>に最も当てはまる場合</a:t>
            </a:r>
            <a:endParaRPr kumimoji="1" lang="en-US" altLang="ja-JP" sz="1000" b="1" u="sng">
              <a:solidFill>
                <a:schemeClr val="tx2"/>
              </a:solidFill>
              <a:latin typeface="Meiryo UI" panose="020B0604030504040204" pitchFamily="50" charset="-128"/>
              <a:ea typeface="Meiryo UI" panose="020B0604030504040204" pitchFamily="50" charset="-128"/>
            </a:endParaRPr>
          </a:p>
          <a:p>
            <a:pPr marL="358775" indent="-171450">
              <a:buFont typeface="Arial" panose="020B0604020202020204" pitchFamily="34" charset="0"/>
              <a:buChar char="•"/>
            </a:pPr>
            <a:r>
              <a:rPr kumimoji="1" lang="en-US" altLang="ja-JP" sz="1000" b="1">
                <a:solidFill>
                  <a:schemeClr val="tx2"/>
                </a:solidFill>
                <a:latin typeface="Meiryo UI" panose="020B0604030504040204" pitchFamily="50" charset="-128"/>
                <a:ea typeface="Meiryo UI" panose="020B0604030504040204" pitchFamily="50" charset="-128"/>
              </a:rPr>
              <a:t>【</a:t>
            </a:r>
            <a:r>
              <a:rPr kumimoji="1" lang="ja-JP" altLang="en-US" sz="1000" b="1">
                <a:solidFill>
                  <a:schemeClr val="tx2"/>
                </a:solidFill>
                <a:latin typeface="Meiryo UI" panose="020B0604030504040204" pitchFamily="50" charset="-128"/>
                <a:ea typeface="Meiryo UI" panose="020B0604030504040204" pitchFamily="50" charset="-128"/>
              </a:rPr>
              <a:t>対象とする商材の特定国依存度の変化</a:t>
            </a:r>
            <a:r>
              <a:rPr kumimoji="1" lang="en-US" altLang="ja-JP" sz="1000" b="1">
                <a:solidFill>
                  <a:schemeClr val="tx2"/>
                </a:solidFill>
                <a:latin typeface="Meiryo UI" panose="020B0604030504040204" pitchFamily="50" charset="-128"/>
                <a:ea typeface="Meiryo UI" panose="020B0604030504040204" pitchFamily="50" charset="-128"/>
              </a:rPr>
              <a:t>】</a:t>
            </a:r>
            <a:r>
              <a:rPr kumimoji="1" lang="ja-JP" altLang="en-US" sz="1000" b="1">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例）国内流通量の○％が現状○○国で製造されているが、本事業を通じて○％に依存度が低減</a:t>
            </a:r>
          </a:p>
          <a:p>
            <a:pPr marL="358775" indent="-171450">
              <a:buFont typeface="Arial" panose="020B0604020202020204" pitchFamily="34" charset="0"/>
              <a:buChar char="•"/>
            </a:pPr>
            <a:r>
              <a:rPr kumimoji="1" lang="en-US" altLang="ja-JP" sz="1000" b="1">
                <a:solidFill>
                  <a:schemeClr val="tx2"/>
                </a:solidFill>
                <a:latin typeface="Meiryo UI" panose="020B0604030504040204" pitchFamily="50" charset="-128"/>
                <a:ea typeface="Meiryo UI" panose="020B0604030504040204" pitchFamily="50" charset="-128"/>
              </a:rPr>
              <a:t>【</a:t>
            </a:r>
            <a:r>
              <a:rPr kumimoji="1" lang="ja-JP" altLang="en-US" sz="1000" b="1">
                <a:solidFill>
                  <a:schemeClr val="tx2"/>
                </a:solidFill>
                <a:latin typeface="Meiryo UI" panose="020B0604030504040204" pitchFamily="50" charset="-128"/>
                <a:ea typeface="Meiryo UI" panose="020B0604030504040204" pitchFamily="50" charset="-128"/>
              </a:rPr>
              <a:t>結果生じる日本の生産拠点としての競争力向上効果等</a:t>
            </a:r>
            <a:r>
              <a:rPr kumimoji="1" lang="en-US" altLang="ja-JP" sz="1000" b="1">
                <a:solidFill>
                  <a:schemeClr val="tx2"/>
                </a:solidFill>
                <a:latin typeface="Meiryo UI" panose="020B0604030504040204" pitchFamily="50" charset="-128"/>
                <a:ea typeface="Meiryo UI" panose="020B0604030504040204" pitchFamily="50" charset="-128"/>
              </a:rPr>
              <a:t>】</a:t>
            </a:r>
            <a:r>
              <a:rPr kumimoji="1" lang="ja-JP" altLang="en-US" sz="1000" b="1">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例）日本への部素材供給力の向上により、関連工場を国内に○○億円投資、国内での雇用○人増、エネルギー供給の多元化等</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F50A38C5-6639-BF19-BBCC-F9750188D38C}"/>
              </a:ext>
            </a:extLst>
          </p:cNvPr>
          <p:cNvSpPr>
            <a:spLocks noChangeAspect="1"/>
          </p:cNvSpPr>
          <p:nvPr/>
        </p:nvSpPr>
        <p:spPr bwMode="white">
          <a:xfrm>
            <a:off x="2674295" y="2959166"/>
            <a:ext cx="261300" cy="15502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900">
                <a:solidFill>
                  <a:schemeClr val="bg1"/>
                </a:solidFill>
              </a:rPr>
              <a:t>A</a:t>
            </a:r>
            <a:r>
              <a:rPr kumimoji="1" lang="ja-JP" altLang="en-US" sz="900">
                <a:solidFill>
                  <a:schemeClr val="bg1"/>
                </a:solidFill>
              </a:rPr>
              <a:t>国</a:t>
            </a:r>
            <a:endParaRPr kumimoji="1" lang="ja-JP" altLang="en-US" sz="800">
              <a:solidFill>
                <a:schemeClr val="bg1"/>
              </a:solidFill>
            </a:endParaRPr>
          </a:p>
        </p:txBody>
      </p:sp>
      <p:sp>
        <p:nvSpPr>
          <p:cNvPr id="102" name="正方形/長方形 101">
            <a:extLst>
              <a:ext uri="{FF2B5EF4-FFF2-40B4-BE49-F238E27FC236}">
                <a16:creationId xmlns:a16="http://schemas.microsoft.com/office/drawing/2014/main" id="{1F5CCA60-75BD-02E8-A8AB-DC62D0CBB398}"/>
              </a:ext>
            </a:extLst>
          </p:cNvPr>
          <p:cNvSpPr>
            <a:spLocks noChangeAspect="1"/>
          </p:cNvSpPr>
          <p:nvPr/>
        </p:nvSpPr>
        <p:spPr bwMode="white">
          <a:xfrm>
            <a:off x="3388665" y="2959166"/>
            <a:ext cx="261300" cy="15502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900">
                <a:solidFill>
                  <a:schemeClr val="bg1"/>
                </a:solidFill>
              </a:rPr>
              <a:t>A</a:t>
            </a:r>
            <a:r>
              <a:rPr kumimoji="1" lang="ja-JP" altLang="en-US" sz="900">
                <a:solidFill>
                  <a:schemeClr val="bg1"/>
                </a:solidFill>
              </a:rPr>
              <a:t>国</a:t>
            </a:r>
            <a:endParaRPr kumimoji="1" lang="ja-JP" altLang="en-US" sz="800">
              <a:solidFill>
                <a:schemeClr val="bg1"/>
              </a:solidFill>
            </a:endParaRPr>
          </a:p>
        </p:txBody>
      </p:sp>
      <p:sp>
        <p:nvSpPr>
          <p:cNvPr id="103" name="正方形/長方形 102">
            <a:extLst>
              <a:ext uri="{FF2B5EF4-FFF2-40B4-BE49-F238E27FC236}">
                <a16:creationId xmlns:a16="http://schemas.microsoft.com/office/drawing/2014/main" id="{52AC795B-748D-9A1A-6014-D27485AABE70}"/>
              </a:ext>
            </a:extLst>
          </p:cNvPr>
          <p:cNvSpPr>
            <a:spLocks noChangeAspect="1"/>
          </p:cNvSpPr>
          <p:nvPr/>
        </p:nvSpPr>
        <p:spPr bwMode="white">
          <a:xfrm>
            <a:off x="2672883" y="4051643"/>
            <a:ext cx="261300" cy="15502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900">
                <a:solidFill>
                  <a:schemeClr val="bg1"/>
                </a:solidFill>
              </a:rPr>
              <a:t>A</a:t>
            </a:r>
            <a:r>
              <a:rPr kumimoji="1" lang="ja-JP" altLang="en-US" sz="900">
                <a:solidFill>
                  <a:schemeClr val="bg1"/>
                </a:solidFill>
              </a:rPr>
              <a:t>国</a:t>
            </a:r>
            <a:endParaRPr kumimoji="1" lang="ja-JP" altLang="en-US" sz="800">
              <a:solidFill>
                <a:schemeClr val="bg1"/>
              </a:solidFill>
            </a:endParaRPr>
          </a:p>
        </p:txBody>
      </p:sp>
      <p:sp>
        <p:nvSpPr>
          <p:cNvPr id="105" name="吹き出し: 四角形 104">
            <a:extLst>
              <a:ext uri="{FF2B5EF4-FFF2-40B4-BE49-F238E27FC236}">
                <a16:creationId xmlns:a16="http://schemas.microsoft.com/office/drawing/2014/main" id="{EF557F57-5D82-04C4-DB7F-5D31DBEC32B2}"/>
              </a:ext>
            </a:extLst>
          </p:cNvPr>
          <p:cNvSpPr/>
          <p:nvPr/>
        </p:nvSpPr>
        <p:spPr>
          <a:xfrm>
            <a:off x="6878273" y="1605910"/>
            <a:ext cx="2763835" cy="680923"/>
          </a:xfrm>
          <a:prstGeom prst="wedgeRectCallout">
            <a:avLst>
              <a:gd name="adj1" fmla="val -57725"/>
              <a:gd name="adj2" fmla="val 1891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様式２別添２事業計画書（別紙・</a:t>
            </a:r>
            <a:r>
              <a:rPr kumimoji="1" lang="en-GB" altLang="ja-JP" sz="1000">
                <a:solidFill>
                  <a:schemeClr val="tx2"/>
                </a:solidFill>
              </a:rPr>
              <a:t>Excel</a:t>
            </a:r>
            <a:r>
              <a:rPr kumimoji="1" lang="ja-JP" altLang="en-GB" sz="1000">
                <a:solidFill>
                  <a:schemeClr val="tx2"/>
                </a:solidFill>
              </a:rPr>
              <a:t>）</a:t>
            </a:r>
            <a:r>
              <a:rPr kumimoji="1" lang="ja-JP" altLang="en-US" sz="1000">
                <a:solidFill>
                  <a:schemeClr val="tx2"/>
                </a:solidFill>
              </a:rPr>
              <a:t>「⑤積算内訳書</a:t>
            </a:r>
            <a:r>
              <a:rPr kumimoji="1" lang="en-US" altLang="ja-JP" sz="1000">
                <a:solidFill>
                  <a:schemeClr val="tx2"/>
                </a:solidFill>
              </a:rPr>
              <a:t>_</a:t>
            </a:r>
            <a:r>
              <a:rPr kumimoji="1" lang="ja-JP" altLang="en-US" sz="1000">
                <a:solidFill>
                  <a:schemeClr val="tx2"/>
                </a:solidFill>
              </a:rPr>
              <a:t>総括表」シートの、</a:t>
            </a:r>
            <a:r>
              <a:rPr kumimoji="1" lang="ja-JP" altLang="en-US" sz="1000" b="1">
                <a:solidFill>
                  <a:schemeClr val="tx2"/>
                </a:solidFill>
              </a:rPr>
              <a:t>＜補助事業に要する経費＞＜</a:t>
            </a:r>
            <a:r>
              <a:rPr kumimoji="1" lang="zh-TW" altLang="en-US" sz="1000" b="1">
                <a:solidFill>
                  <a:schemeClr val="tx2"/>
                </a:solidFill>
              </a:rPr>
              <a:t>補助対象経費</a:t>
            </a:r>
            <a:r>
              <a:rPr kumimoji="1" lang="ja-JP" altLang="en-US" sz="1000" b="1">
                <a:solidFill>
                  <a:schemeClr val="tx2"/>
                </a:solidFill>
              </a:rPr>
              <a:t>＞＜</a:t>
            </a:r>
            <a:r>
              <a:rPr kumimoji="1" lang="zh-TW" altLang="en-US" sz="1000" b="1">
                <a:solidFill>
                  <a:schemeClr val="tx2"/>
                </a:solidFill>
              </a:rPr>
              <a:t>補助金申請額</a:t>
            </a:r>
            <a:r>
              <a:rPr kumimoji="1" lang="ja-JP" altLang="en-US" sz="1000" b="1">
                <a:solidFill>
                  <a:schemeClr val="tx2"/>
                </a:solidFill>
              </a:rPr>
              <a:t>＞の合計額と一致</a:t>
            </a:r>
            <a:r>
              <a:rPr kumimoji="1" lang="ja-JP" altLang="en-US" sz="1000">
                <a:solidFill>
                  <a:schemeClr val="tx2"/>
                </a:solidFill>
              </a:rPr>
              <a:t>するよう記載してください</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82" name="吹き出し: 四角形 81">
            <a:extLst>
              <a:ext uri="{FF2B5EF4-FFF2-40B4-BE49-F238E27FC236}">
                <a16:creationId xmlns:a16="http://schemas.microsoft.com/office/drawing/2014/main" id="{94BA8AB0-87E7-4265-35E9-93C2D8F44EDE}"/>
              </a:ext>
            </a:extLst>
          </p:cNvPr>
          <p:cNvSpPr/>
          <p:nvPr/>
        </p:nvSpPr>
        <p:spPr>
          <a:xfrm>
            <a:off x="6638515" y="428814"/>
            <a:ext cx="1265665" cy="396000"/>
          </a:xfrm>
          <a:prstGeom prst="wedgeRectCallout">
            <a:avLst>
              <a:gd name="adj1" fmla="val 31049"/>
              <a:gd name="adj2" fmla="val 6626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幹事法人の企業規模を記載してください</a:t>
            </a:r>
          </a:p>
        </p:txBody>
      </p:sp>
      <p:sp>
        <p:nvSpPr>
          <p:cNvPr id="2" name="吹き出し: 四角形 1">
            <a:extLst>
              <a:ext uri="{FF2B5EF4-FFF2-40B4-BE49-F238E27FC236}">
                <a16:creationId xmlns:a16="http://schemas.microsoft.com/office/drawing/2014/main" id="{027CF1DF-2B29-4E8B-4FD7-E8386B36C661}"/>
              </a:ext>
            </a:extLst>
          </p:cNvPr>
          <p:cNvSpPr/>
          <p:nvPr/>
        </p:nvSpPr>
        <p:spPr>
          <a:xfrm>
            <a:off x="1850986" y="2537751"/>
            <a:ext cx="2906099" cy="411648"/>
          </a:xfrm>
          <a:prstGeom prst="wedgeRectCallout">
            <a:avLst>
              <a:gd name="adj1" fmla="val -54503"/>
              <a:gd name="adj2" fmla="val 2747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chemeClr val="tx2"/>
                </a:solidFill>
              </a:rPr>
              <a:t>事業計画書「</a:t>
            </a:r>
            <a:r>
              <a:rPr kumimoji="1" lang="en-US" altLang="ja-JP" sz="1000" b="1">
                <a:solidFill>
                  <a:schemeClr val="tx2"/>
                </a:solidFill>
              </a:rPr>
              <a:t>4-1.</a:t>
            </a:r>
            <a:r>
              <a:rPr kumimoji="1" lang="ja-JP" altLang="en-US" sz="1000" b="1">
                <a:solidFill>
                  <a:schemeClr val="tx2"/>
                </a:solidFill>
              </a:rPr>
              <a:t>」</a:t>
            </a:r>
            <a:r>
              <a:rPr kumimoji="1" lang="ja-JP" altLang="en-US" sz="1000">
                <a:solidFill>
                  <a:schemeClr val="tx2"/>
                </a:solidFill>
              </a:rPr>
              <a:t>で作成したビジネスモデルの中で</a:t>
            </a:r>
            <a:br>
              <a:rPr kumimoji="1" lang="en-US" altLang="ja-JP" sz="1000">
                <a:solidFill>
                  <a:schemeClr val="tx2"/>
                </a:solidFill>
              </a:rPr>
            </a:br>
            <a:r>
              <a:rPr kumimoji="1" lang="ja-JP" altLang="en-US" sz="1000">
                <a:solidFill>
                  <a:schemeClr val="tx2"/>
                </a:solidFill>
              </a:rPr>
              <a:t>重要な部分を抜き出し、一部簡略化の上記載ください</a:t>
            </a:r>
          </a:p>
        </p:txBody>
      </p:sp>
      <p:sp>
        <p:nvSpPr>
          <p:cNvPr id="11" name="吹き出し: 四角形 10">
            <a:extLst>
              <a:ext uri="{FF2B5EF4-FFF2-40B4-BE49-F238E27FC236}">
                <a16:creationId xmlns:a16="http://schemas.microsoft.com/office/drawing/2014/main" id="{9039DD88-95D3-689D-B593-323DADF1E0F8}"/>
              </a:ext>
            </a:extLst>
          </p:cNvPr>
          <p:cNvSpPr/>
          <p:nvPr/>
        </p:nvSpPr>
        <p:spPr>
          <a:xfrm>
            <a:off x="2834095" y="1598810"/>
            <a:ext cx="3928120" cy="294227"/>
          </a:xfrm>
          <a:prstGeom prst="wedgeRectCallout">
            <a:avLst>
              <a:gd name="adj1" fmla="val -58247"/>
              <a:gd name="adj2" fmla="val -1972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最も当てはまる分野を丸で囲んでください（</a:t>
            </a:r>
            <a:r>
              <a:rPr kumimoji="1" lang="ja-JP" altLang="en-US" sz="1000" b="1">
                <a:solidFill>
                  <a:schemeClr val="tx2"/>
                </a:solidFill>
                <a:latin typeface="Meiryo UI" panose="020B0604030504040204" pitchFamily="50" charset="-128"/>
                <a:ea typeface="Meiryo UI" panose="020B0604030504040204" pitchFamily="50" charset="-128"/>
              </a:rPr>
              <a:t>複数該当する場合は、全て丸で囲んだうえで</a:t>
            </a:r>
            <a:r>
              <a:rPr kumimoji="1" lang="ja-JP" altLang="en-US" sz="1000" b="1">
                <a:solidFill>
                  <a:srgbClr val="C00000"/>
                </a:solidFill>
                <a:latin typeface="Meiryo UI" panose="020B0604030504040204" pitchFamily="50" charset="-128"/>
                <a:ea typeface="Meiryo UI" panose="020B0604030504040204" pitchFamily="50" charset="-128"/>
              </a:rPr>
              <a:t>最も当てはまる類型のみ赤丸</a:t>
            </a:r>
            <a:r>
              <a:rPr kumimoji="1" lang="ja-JP" altLang="en-US" sz="1000" b="1">
                <a:solidFill>
                  <a:schemeClr val="tx2"/>
                </a:solidFill>
                <a:latin typeface="Meiryo UI" panose="020B0604030504040204" pitchFamily="50" charset="-128"/>
                <a:ea typeface="Meiryo UI" panose="020B0604030504040204" pitchFamily="50" charset="-128"/>
              </a:rPr>
              <a:t>で明示してください</a:t>
            </a:r>
            <a:r>
              <a:rPr kumimoji="1" lang="ja-JP" altLang="en-US" sz="1000">
                <a:solidFill>
                  <a:schemeClr val="tx2"/>
                </a:solidFill>
                <a:latin typeface="Meiryo UI" panose="020B0604030504040204" pitchFamily="50" charset="-128"/>
                <a:ea typeface="Meiryo UI" panose="020B0604030504040204" pitchFamily="50" charset="-128"/>
              </a:rPr>
              <a:t>）</a:t>
            </a:r>
          </a:p>
        </p:txBody>
      </p:sp>
    </p:spTree>
    <p:extLst>
      <p:ext uri="{BB962C8B-B14F-4D97-AF65-F5344CB8AC3E}">
        <p14:creationId xmlns:p14="http://schemas.microsoft.com/office/powerpoint/2010/main" val="1906101637"/>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 name="CUSTOMLAYOUT" val="F"/>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1_１">
  <a:themeElements>
    <a:clrScheme name="ユーザー定義 1">
      <a:dk1>
        <a:srgbClr val="2E2E38"/>
      </a:dk1>
      <a:lt1>
        <a:srgbClr val="FFFFFF"/>
      </a:lt1>
      <a:dk2>
        <a:srgbClr val="2E2E38"/>
      </a:dk2>
      <a:lt2>
        <a:srgbClr val="1493D2"/>
      </a:lt2>
      <a:accent1>
        <a:srgbClr val="747480"/>
      </a:accent1>
      <a:accent2>
        <a:srgbClr val="1493D2"/>
      </a:accent2>
      <a:accent3>
        <a:srgbClr val="C4C4CD"/>
      </a:accent3>
      <a:accent4>
        <a:srgbClr val="E2E2E6"/>
      </a:accent4>
      <a:accent5>
        <a:srgbClr val="1A1A24"/>
      </a:accent5>
      <a:accent6>
        <a:srgbClr val="F6F6FA"/>
      </a:accent6>
      <a:hlink>
        <a:srgbClr val="155CB4"/>
      </a:hlink>
      <a:folHlink>
        <a:srgbClr val="155CB4"/>
      </a:folHlink>
    </a:clrScheme>
    <a:fontScheme name="Meiryo UI">
      <a:majorFont>
        <a:latin typeface="Meiryo UI"/>
        <a:ea typeface="Meiryo UI"/>
        <a:cs typeface=""/>
      </a:majorFont>
      <a:minorFont>
        <a:latin typeface="Meiryo UI"/>
        <a:ea typeface="Meiryo UI"/>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4">
            <a:lumMod val="40000"/>
            <a:lumOff val="60000"/>
          </a:schemeClr>
        </a:solidFill>
        <a:ln w="9525" cap="rnd" cmpd="sng" algn="ctr">
          <a:solidFill>
            <a:schemeClr val="accent1"/>
          </a:solidFill>
          <a:prstDash val="solid"/>
          <a:round/>
          <a:headEnd type="none" w="med" len="med"/>
          <a:tailEnd type="none" w="med" len="med"/>
        </a:ln>
      </a:spPr>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defPPr algn="ctr" defTabSz="742950">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TaxCatchAll xmlns="bb0330bd-d287-4316-ac20-0d3a21cf11ae" xsi:nil="true"/>
    <lcf76f155ced4ddcb4097134ff3c332f xmlns="ce61cf5d-e61d-490a-be32-32f82cb38e7e">
      <Terms xmlns="http://schemas.microsoft.com/office/infopath/2007/PartnerControls"/>
    </lcf76f155ced4ddcb4097134ff3c332f>
  </documentManagement>
</p:properti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20C96519509A2248BC40FDFB54F68140" ma:contentTypeVersion="12" ma:contentTypeDescription="新しいドキュメントを作成します。" ma:contentTypeScope="" ma:versionID="1b81f21f34f4b9a740222367999de825">
  <xsd:schema xmlns:xsd="http://www.w3.org/2001/XMLSchema" xmlns:xs="http://www.w3.org/2001/XMLSchema" xmlns:p="http://schemas.microsoft.com/office/2006/metadata/properties" xmlns:ns2="ce61cf5d-e61d-490a-be32-32f82cb38e7e" xmlns:ns3="bb0330bd-d287-4316-ac20-0d3a21cf11ae" targetNamespace="http://schemas.microsoft.com/office/2006/metadata/properties" ma:root="true" ma:fieldsID="8b31d2a6a450e94f038bd3fe494d27a3" ns2:_="" ns3:_="">
    <xsd:import namespace="ce61cf5d-e61d-490a-be32-32f82cb38e7e"/>
    <xsd:import namespace="bb0330bd-d287-4316-ac20-0d3a21cf11ae"/>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OCR" minOccurs="0"/>
                <xsd:element ref="ns2:MediaServiceGenerationTime" minOccurs="0"/>
                <xsd:element ref="ns2:MediaServiceEventHashCode" minOccurs="0"/>
                <xsd:element ref="ns2:MediaLengthInSecond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e61cf5d-e61d-490a-be32-32f82cb38e7e"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lcf76f155ced4ddcb4097134ff3c332f" ma:index="13" nillable="true" ma:taxonomy="true" ma:internalName="lcf76f155ced4ddcb4097134ff3c332f" ma:taxonomyFieldName="MediaServiceImageTags" ma:displayName="画像タグ" ma:readOnly="false" ma:fieldId="{5cf76f15-5ced-4ddc-b409-7134ff3c332f}" ma:taxonomyMulti="true" ma:sspId="33ef62f9-2e07-484b-bd79-00aec90129fe" ma:termSetId="09814cd3-568e-fe90-9814-8d621ff8fb84" ma:anchorId="fba54fb3-c3e1-fe81-a776-ca4b69148c4d" ma:open="true" ma:isKeyword="false">
      <xsd:complexType>
        <xsd:sequence>
          <xsd:element ref="pc:Terms" minOccurs="0" maxOccurs="1"/>
        </xsd:sequence>
      </xsd:complexType>
    </xsd:element>
    <xsd:element name="MediaServiceDateTaken" ma:index="15" nillable="true" ma:displayName="MediaServiceDateTaken" ma:hidden="true" ma:indexed="true" ma:internalName="MediaServiceDateTaken"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LengthInSeconds" ma:index="19" nillable="true" ma:displayName="MediaLengthInSeconds" ma:hidden="true" ma:internalName="MediaLengthInSeconds" ma:readOnly="true">
      <xsd:simpleType>
        <xsd:restriction base="dms:Unknown"/>
      </xsd:simpleType>
    </xsd:element>
  </xsd:schema>
  <xsd:schema xmlns:xsd="http://www.w3.org/2001/XMLSchema" xmlns:xs="http://www.w3.org/2001/XMLSchema" xmlns:dms="http://schemas.microsoft.com/office/2006/documentManagement/types" xmlns:pc="http://schemas.microsoft.com/office/infopath/2007/PartnerControls" targetNamespace="bb0330bd-d287-4316-ac20-0d3a21cf11ae" elementFormDefault="qualified">
    <xsd:import namespace="http://schemas.microsoft.com/office/2006/documentManagement/types"/>
    <xsd:import namespace="http://schemas.microsoft.com/office/infopath/2007/PartnerControls"/>
    <xsd:element name="TaxCatchAll" ma:index="14" nillable="true" ma:displayName="Taxonomy Catch All Column" ma:hidden="true" ma:list="{979dffa5-cc74-41d3-96a4-c48d30319c36}" ma:internalName="TaxCatchAll" ma:showField="CatchAllData" ma:web="bb0330bd-d287-4316-ac20-0d3a21cf11ae">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522E180D-E084-4C5E-B78E-8BD273D63600}">
  <ds:schemaRefs>
    <ds:schemaRef ds:uri="bb0330bd-d287-4316-ac20-0d3a21cf11ae"/>
    <ds:schemaRef ds:uri="ce61cf5d-e61d-490a-be32-32f82cb38e7e"/>
    <ds:schemaRef ds:uri="http://purl.org/dc/dcmitype/"/>
    <ds:schemaRef ds:uri="http://purl.org/dc/elements/1.1/"/>
    <ds:schemaRef ds:uri="http://purl.org/dc/terms/"/>
    <ds:schemaRef ds:uri="http://schemas.microsoft.com/office/2006/documentManagement/types"/>
    <ds:schemaRef ds:uri="http://schemas.microsoft.com/office/2006/metadata/properties"/>
    <ds:schemaRef ds:uri="http://schemas.microsoft.com/office/infopath/2007/PartnerControls"/>
    <ds:schemaRef ds:uri="http://schemas.openxmlformats.org/package/2006/metadata/core-properties"/>
    <ds:schemaRef ds:uri="http://www.w3.org/XML/1998/namespace"/>
  </ds:schemaRefs>
</ds:datastoreItem>
</file>

<file path=customXml/itemProps2.xml><?xml version="1.0" encoding="utf-8"?>
<ds:datastoreItem xmlns:ds="http://schemas.openxmlformats.org/officeDocument/2006/customXml" ds:itemID="{4205805E-48A1-4885-A127-1A9E3051C39E}">
  <ds:schemaRefs>
    <ds:schemaRef ds:uri="bb0330bd-d287-4316-ac20-0d3a21cf11ae"/>
    <ds:schemaRef ds:uri="ce61cf5d-e61d-490a-be32-32f82cb38e7e"/>
    <ds:schemaRef ds:uri="http://purl.org/dc/elements/1.1/"/>
    <ds:schemaRef ds:uri="http://purl.org/dc/terms/"/>
    <ds:schemaRef ds:uri="http://schemas.microsoft.com/internal/obd"/>
    <ds:schemaRef ds:uri="http://schemas.microsoft.com/office/2006/documentManagement/types"/>
    <ds:schemaRef ds:uri="http://schemas.microsoft.com/office/2006/metadata/contentType"/>
    <ds:schemaRef ds:uri="http://schemas.microsoft.com/office/2006/metadata/properties"/>
    <ds:schemaRef ds:uri="http://schemas.microsoft.com/office/2006/metadata/properties/metaAttributes"/>
    <ds:schemaRef ds:uri="http://schemas.microsoft.com/office/infopath/2007/PartnerControls"/>
    <ds:schemaRef ds:uri="http://schemas.openxmlformats.org/package/2006/metadata/core-properties"/>
    <ds:schemaRef ds:uri="http://www.w3.org/2001/XMLSchema"/>
  </ds:schemaRefs>
</ds:datastoreItem>
</file>

<file path=customXml/itemProps3.xml><?xml version="1.0" encoding="utf-8"?>
<ds:datastoreItem xmlns:ds="http://schemas.openxmlformats.org/officeDocument/2006/customXml" ds:itemID="{A7B87307-8A03-4C5D-86C8-FB9B6B64A26C}">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Application>Microsoft Office PowerPoint</Application>
  <PresentationFormat>A4 Paper (210x297 mm)</PresentationFormat>
  <Slides>1</Slides>
  <Notes>1</Notes>
  <HiddenSlides>0</HiddenSlide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1_１</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erms:created xsi:type="dcterms:W3CDTF">2024-01-26T05:17:31Z</dcterms:created>
  <dcterms:modified xsi:type="dcterms:W3CDTF">2025-06-13T12:46:00Z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0x01010020C96519509A2248BC40FDFB54F68140</vt:lpwstr>
  </property>
  <property fmtid="{D5CDD505-2E9C-101B-9397-08002B2CF9AE}" pid="3" name="MediaServiceImageTags">
    <vt:lpwstr/>
  </property>
  <property fmtid="{D5CDD505-2E9C-101B-9397-08002B2CF9AE}" pid="4" name="WppReportDate">
    <vt:lpwstr/>
  </property>
  <property fmtid="{D5CDD505-2E9C-101B-9397-08002B2CF9AE}" pid="5" name="WppReportVersion">
    <vt:lpwstr>Version 1.0</vt:lpwstr>
  </property>
  <property fmtid="{D5CDD505-2E9C-101B-9397-08002B2CF9AE}" pid="6" name="WppReportDraft">
    <vt:lpwstr>(Draft)</vt:lpwstr>
  </property>
  <property fmtid="{D5CDD505-2E9C-101B-9397-08002B2CF9AE}" pid="7" name="WppReportCurrencySymbol">
    <vt:lpwstr>¥</vt:lpwstr>
  </property>
  <property fmtid="{D5CDD505-2E9C-101B-9397-08002B2CF9AE}" pid="8" name="WppReportDashboardTitleText">
    <vt:lpwstr>Dashboard</vt:lpwstr>
  </property>
  <property fmtid="{D5CDD505-2E9C-101B-9397-08002B2CF9AE}" pid="9" name="WppReportShortPageNumberFormat">
    <vt:lpwstr>Page &lt;#&gt;</vt:lpwstr>
  </property>
  <property fmtid="{D5CDD505-2E9C-101B-9397-08002B2CF9AE}" pid="10" name="WppReportLongPageNumberFormat">
    <vt:lpwstr>Page &lt;#&gt; of &lt;PageCount&gt;</vt:lpwstr>
  </property>
  <property fmtid="{D5CDD505-2E9C-101B-9397-08002B2CF9AE}" pid="11" name="WppReportTocTitleText">
    <vt:lpwstr>Table of contents</vt:lpwstr>
  </property>
  <property fmtid="{D5CDD505-2E9C-101B-9397-08002B2CF9AE}" pid="12" name="WppReportIsTocUpdateRecommended">
    <vt:bool>true</vt:bool>
  </property>
  <property fmtid="{D5CDD505-2E9C-101B-9397-08002B2CF9AE}" pid="13" name="WppReportPropertiesLastWrittenToDocument">
    <vt:filetime>2024-03-08T01:58:54Z</vt:filetime>
  </property>
  <property fmtid="{D5CDD505-2E9C-101B-9397-08002B2CF9AE}" pid="14" name="Order">
    <vt:r8>4612900</vt:r8>
  </property>
  <property fmtid="{D5CDD505-2E9C-101B-9397-08002B2CF9AE}" pid="15" name="xd_Signature">
    <vt:bool>false</vt:bool>
  </property>
  <property fmtid="{D5CDD505-2E9C-101B-9397-08002B2CF9AE}" pid="16" name="SharedWithUsers">
    <vt:lpwstr>12;#Tadaomi Igarashi;#16;#Satoshi Nanri;#287;#Takuya Funahashi;#290;#Shiomi Matsumoto</vt:lpwstr>
  </property>
  <property fmtid="{D5CDD505-2E9C-101B-9397-08002B2CF9AE}" pid="17" name="xd_ProgID">
    <vt:lpwstr/>
  </property>
  <property fmtid="{D5CDD505-2E9C-101B-9397-08002B2CF9AE}" pid="18" name="ComplianceAssetId">
    <vt:lpwstr/>
  </property>
  <property fmtid="{D5CDD505-2E9C-101B-9397-08002B2CF9AE}" pid="19" name="TemplateUrl">
    <vt:lpwstr/>
  </property>
  <property fmtid="{D5CDD505-2E9C-101B-9397-08002B2CF9AE}" pid="20" name="_ExtendedDescription">
    <vt:lpwstr/>
  </property>
  <property fmtid="{D5CDD505-2E9C-101B-9397-08002B2CF9AE}" pid="21" name="TriggerFlowInfo">
    <vt:lpwstr/>
  </property>
</Properties>
</file>

<file path=docProps/thumbnail.jpeg>
</file>